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ppt/comments/comment9.xml" ContentType="application/vnd.openxmlformats-officedocument.presentationml.comments+xml"/>
  <Override PartName="/ppt/comments/comment10.xml" ContentType="application/vnd.openxmlformats-officedocument.presentationml.comments+xml"/>
  <Override PartName="/ppt/comments/comment11.xml" ContentType="application/vnd.openxmlformats-officedocument.presentationml.comments+xml"/>
  <Override PartName="/ppt/comments/comment12.xml" ContentType="application/vnd.openxmlformats-officedocument.presentationml.comments+xml"/>
  <Override PartName="/ppt/comments/comment1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72" r:id="rId4"/>
    <p:sldId id="288" r:id="rId5"/>
    <p:sldId id="273" r:id="rId6"/>
    <p:sldId id="268" r:id="rId7"/>
    <p:sldId id="274" r:id="rId8"/>
    <p:sldId id="289" r:id="rId9"/>
    <p:sldId id="279" r:id="rId10"/>
    <p:sldId id="282" r:id="rId11"/>
    <p:sldId id="284" r:id="rId12"/>
    <p:sldId id="283" r:id="rId13"/>
    <p:sldId id="267" r:id="rId14"/>
    <p:sldId id="290" r:id="rId15"/>
    <p:sldId id="258" r:id="rId16"/>
    <p:sldId id="277" r:id="rId17"/>
    <p:sldId id="260" r:id="rId18"/>
    <p:sldId id="262" r:id="rId19"/>
    <p:sldId id="276" r:id="rId20"/>
    <p:sldId id="285" r:id="rId21"/>
    <p:sldId id="263" r:id="rId22"/>
    <p:sldId id="292" r:id="rId23"/>
    <p:sldId id="291" r:id="rId24"/>
    <p:sldId id="286" r:id="rId25"/>
    <p:sldId id="266" r:id="rId26"/>
    <p:sldId id="293" r:id="rId27"/>
    <p:sldId id="295" r:id="rId28"/>
    <p:sldId id="294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Álvaro Ribas" initials="ÁR" lastIdx="3" clrIdx="0">
    <p:extLst>
      <p:ext uri="{19B8F6BF-5375-455C-9EA6-DF929625EA0E}">
        <p15:presenceInfo xmlns:p15="http://schemas.microsoft.com/office/powerpoint/2012/main" userId="Álvaro Rib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1498" y="120"/>
      </p:cViewPr>
      <p:guideLst>
        <p:guide orient="horz" pos="2205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09.192" idx="2">
    <p:pos x="10" y="10"/>
    <p:text>Losses and metrics in backpropagation. Explain in more details what we used.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09.192" idx="2">
    <p:pos x="10" y="10"/>
    <p:text>Losses and metrics in backpropagation. Explain in more details what we used.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09.192" idx="2">
    <p:pos x="10" y="10"/>
    <p:text>Losses and metrics in backpropagation. Explain in more details what we used.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09.192" idx="2">
    <p:pos x="10" y="10"/>
    <p:text>Losses and metrics in backpropagation. Explain in more details what we used.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4:42.892" idx="1">
    <p:pos x="10" y="10"/>
    <p:text>Use a real photo of our model, Gustavo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4:42.892" idx="1">
    <p:pos x="10" y="10"/>
    <p:text>Use a real photo of our model, Gustavo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55.663" idx="3">
    <p:pos x="10" y="10"/>
    <p:text>Explain more clearly what were the problems.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55.663" idx="3">
    <p:pos x="10" y="10"/>
    <p:text>Explain more clearly what were the problems.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55.663" idx="3">
    <p:pos x="10" y="10"/>
    <p:text>Explain more clearly what were the problems.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55.663" idx="3">
    <p:pos x="10" y="10"/>
    <p:text>Explain more clearly what were the problems.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55.663" idx="3">
    <p:pos x="10" y="10"/>
    <p:text>Explain more clearly what were the problems.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55.663" idx="3">
    <p:pos x="10" y="10"/>
    <p:text>Explain more clearly what were the problems.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28T16:26:55.663" idx="3">
    <p:pos x="10" y="10"/>
    <p:text>Explain more clearly what were the problems.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7422A-D09C-4EE0-9008-27BDE1AA3BBE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84198-A41A-4568-9930-59147966E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5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0126-40CF-4953-980E-3D3413798C23}" type="datetime1">
              <a:rPr lang="en-US" smtClean="0"/>
              <a:t>1/30/2025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5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8884-8A3A-465B-A9D0-9BB534E4B3D5}" type="datetime1">
              <a:rPr lang="en-US" smtClean="0"/>
              <a:t>1/30/2025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C6DA-554F-49CE-8EB6-3EE6CF75CA4F}" type="datetime1">
              <a:rPr lang="en-US" smtClean="0"/>
              <a:t>1/30/2025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5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07980-A030-4E50-A716-33A534B0BAEE}" type="datetime1">
              <a:rPr lang="en-US" smtClean="0"/>
              <a:t>1/30/2025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4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5EB9C-75C3-4CF9-B486-BB9C20DB32B8}" type="datetime1">
              <a:rPr lang="en-US" smtClean="0"/>
              <a:t>1/30/2025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16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5CE2-D5A7-41A6-B096-0843E2AC7380}" type="datetime1">
              <a:rPr lang="en-US" smtClean="0"/>
              <a:t>1/30/2025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6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47A5-11A3-4784-8986-2488E5F820DA}" type="datetime1">
              <a:rPr lang="en-US" smtClean="0"/>
              <a:t>1/30/2025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3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27DB-6BDB-4E1F-84C1-9BC51B51809A}" type="datetime1">
              <a:rPr lang="en-US" smtClean="0"/>
              <a:t>1/30/2025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7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90F0-DEF7-4BC5-9800-97D5DCF3121E}" type="datetime1">
              <a:rPr lang="en-US" smtClean="0"/>
              <a:t>1/30/2025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5D82-4F4D-45EE-8C89-CFCA388B576E}" type="datetime1">
              <a:rPr lang="en-US" smtClean="0"/>
              <a:t>1/30/2025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2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C2F3-34C7-4474-A5D4-406E447EBD94}" type="datetime1">
              <a:rPr lang="en-US" smtClean="0"/>
              <a:t>1/30/2025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8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6156A-EAE6-4641-A25A-9BF30E2B388D}" type="datetime1">
              <a:rPr lang="en-US" smtClean="0"/>
              <a:t>1/30/2025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D36D1-8791-4377-AF9F-F101CE02C98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8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1.xml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2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9"/>
          <p:cNvSpPr/>
          <p:nvPr/>
        </p:nvSpPr>
        <p:spPr>
          <a:xfrm>
            <a:off x="6096001" y="6191446"/>
            <a:ext cx="6691086" cy="1329191"/>
          </a:xfrm>
          <a:prstGeom prst="roundRect">
            <a:avLst>
              <a:gd name="adj" fmla="val 35151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ângulo Arredondado 8"/>
          <p:cNvSpPr/>
          <p:nvPr/>
        </p:nvSpPr>
        <p:spPr>
          <a:xfrm>
            <a:off x="-769257" y="5779293"/>
            <a:ext cx="9456057" cy="1579449"/>
          </a:xfrm>
          <a:prstGeom prst="roundRect">
            <a:avLst>
              <a:gd name="adj" fmla="val 351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/>
          <p:cNvSpPr txBox="1"/>
          <p:nvPr/>
        </p:nvSpPr>
        <p:spPr>
          <a:xfrm>
            <a:off x="1076324" y="1008188"/>
            <a:ext cx="10039351" cy="31393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66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3D &amp; 4D </a:t>
            </a:r>
            <a:r>
              <a:rPr lang="pt-BR" sz="6600" dirty="0" err="1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Reconstruction</a:t>
            </a:r>
            <a:r>
              <a:rPr lang="pt-BR" sz="66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</a:p>
          <a:p>
            <a:r>
              <a:rPr lang="pt-BR" sz="6600" dirty="0" err="1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using</a:t>
            </a:r>
            <a:r>
              <a:rPr lang="pt-BR" sz="66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</a:p>
          <a:p>
            <a:r>
              <a:rPr lang="pt-BR" sz="6600" dirty="0" err="1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Gaussian</a:t>
            </a:r>
            <a:r>
              <a:rPr lang="pt-BR" sz="66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6600" dirty="0" err="1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Splatting</a:t>
            </a:r>
            <a:endParaRPr lang="en-US" sz="6600" dirty="0">
              <a:solidFill>
                <a:schemeClr val="bg1"/>
              </a:solidFill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42961" y="4462467"/>
            <a:ext cx="1050607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err="1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Alvaro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RIBAS</a:t>
            </a:r>
            <a:r>
              <a:rPr lang="pt-BR" sz="24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,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24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Gustavo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PAULINO</a:t>
            </a:r>
            <a:r>
              <a:rPr lang="pt-BR" sz="24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, </a:t>
            </a:r>
            <a:r>
              <a:rPr lang="pt-BR" sz="2400" dirty="0" err="1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Leevan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BEAUSOLEIL</a:t>
            </a:r>
            <a:r>
              <a:rPr lang="pt-BR" sz="24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|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2400" dirty="0" err="1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Mindèris</a:t>
            </a:r>
            <a:r>
              <a:rPr lang="pt-BR" sz="2400" dirty="0">
                <a:solidFill>
                  <a:schemeClr val="bg1"/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KRIR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-1543051" y="6176933"/>
            <a:ext cx="1003935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IMA4202 – Computer Vision &amp;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Deep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Learning, </a:t>
            </a:r>
            <a:r>
              <a:rPr lang="pt-BR" sz="20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Part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2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4" y="6015038"/>
            <a:ext cx="7239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13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Introduction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875" y="1820442"/>
            <a:ext cx="2470727" cy="24707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48408">
            <a:off x="2704422" y="3213952"/>
            <a:ext cx="2470727" cy="24707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85015">
            <a:off x="3720173" y="1895477"/>
            <a:ext cx="1689742" cy="16897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539" y="4005245"/>
            <a:ext cx="1595556" cy="15955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CaixaDeTexto 10"/>
          <p:cNvSpPr txBox="1"/>
          <p:nvPr/>
        </p:nvSpPr>
        <p:spPr>
          <a:xfrm>
            <a:off x="2097483" y="6075862"/>
            <a:ext cx="234960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Set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2D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images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7683929" y="6075862"/>
            <a:ext cx="234960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reconstruction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5704211" y="3411294"/>
            <a:ext cx="824753" cy="61275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tenis.mp4 [video-to-gif output image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858" y="2018786"/>
            <a:ext cx="4151910" cy="355142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75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Introduction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– 3D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Gaussian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Splatting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465" y="2346123"/>
            <a:ext cx="3591396" cy="2316451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643383" y="4681083"/>
            <a:ext cx="44335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Begin: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collection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3"/>
          <a:srcRect b="14356"/>
          <a:stretch/>
        </p:blipFill>
        <p:spPr>
          <a:xfrm>
            <a:off x="7728155" y="2537804"/>
            <a:ext cx="3419968" cy="1940974"/>
          </a:xfrm>
          <a:prstGeom prst="rect">
            <a:avLst/>
          </a:prstGeom>
        </p:spPr>
      </p:pic>
      <p:sp>
        <p:nvSpPr>
          <p:cNvPr id="34" name="CaixaDeTexto 33"/>
          <p:cNvSpPr txBox="1"/>
          <p:nvPr/>
        </p:nvSpPr>
        <p:spPr>
          <a:xfrm>
            <a:off x="1674169" y="6439714"/>
            <a:ext cx="884366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A.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Carlier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, “3D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Splatting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Tutorial: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Train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Visualize”, Reshot.ai, 2023;</a:t>
            </a:r>
          </a:p>
        </p:txBody>
      </p:sp>
      <p:sp>
        <p:nvSpPr>
          <p:cNvPr id="30" name="Seta para a Direita 29"/>
          <p:cNvSpPr/>
          <p:nvPr/>
        </p:nvSpPr>
        <p:spPr>
          <a:xfrm>
            <a:off x="5255206" y="3336056"/>
            <a:ext cx="1873604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7221359" y="4680112"/>
            <a:ext cx="44335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End</a:t>
            </a:r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: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Interactive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3D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model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35" name="Seta para a Direita 34"/>
          <p:cNvSpPr/>
          <p:nvPr/>
        </p:nvSpPr>
        <p:spPr>
          <a:xfrm>
            <a:off x="5255206" y="3340669"/>
            <a:ext cx="1873604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3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253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Igual a 32"/>
          <p:cNvSpPr/>
          <p:nvPr/>
        </p:nvSpPr>
        <p:spPr>
          <a:xfrm>
            <a:off x="5947831" y="5272673"/>
            <a:ext cx="315105" cy="315105"/>
          </a:xfrm>
          <a:prstGeom prst="mathEqual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Mais 31"/>
          <p:cNvSpPr/>
          <p:nvPr/>
        </p:nvSpPr>
        <p:spPr>
          <a:xfrm>
            <a:off x="5961853" y="4499551"/>
            <a:ext cx="301083" cy="301083"/>
          </a:xfrm>
          <a:prstGeom prst="mathPlu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Introduction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– 3D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Gaussian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Splatting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18" y="2372169"/>
            <a:ext cx="3591396" cy="2316451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2436" y="4707129"/>
            <a:ext cx="44335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Begin: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collection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4660468" y="4104714"/>
            <a:ext cx="294408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Center </a:t>
            </a:r>
            <a:r>
              <a:rPr lang="pt-BR" sz="2000" b="1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three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axes</a:t>
            </a:r>
            <a:endParaRPr lang="pt-BR" sz="2000" b="1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4544845" y="4795361"/>
            <a:ext cx="317533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Rotation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&amp; </a:t>
            </a:r>
            <a:r>
              <a:rPr lang="pt-BR" sz="2000" b="1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translation</a:t>
            </a:r>
            <a:endParaRPr lang="pt-BR" sz="2000" b="1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4660468" y="5667510"/>
            <a:ext cx="294409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Color </a:t>
            </a:r>
            <a:r>
              <a:rPr lang="pt-BR" sz="2000" b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opacity</a:t>
            </a:r>
            <a:endParaRPr lang="pt-BR" sz="20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3"/>
          <a:srcRect b="14356"/>
          <a:stretch/>
        </p:blipFill>
        <p:spPr>
          <a:xfrm>
            <a:off x="8265237" y="2563850"/>
            <a:ext cx="3419968" cy="194097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798" y="1490280"/>
            <a:ext cx="2839192" cy="2147140"/>
          </a:xfrm>
          <a:prstGeom prst="rect">
            <a:avLst/>
          </a:prstGeom>
        </p:spPr>
      </p:pic>
      <p:sp>
        <p:nvSpPr>
          <p:cNvPr id="34" name="CaixaDeTexto 33"/>
          <p:cNvSpPr txBox="1"/>
          <p:nvPr/>
        </p:nvSpPr>
        <p:spPr>
          <a:xfrm>
            <a:off x="1674169" y="6439714"/>
            <a:ext cx="884366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A.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Carlier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, “3D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Splatting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Tutorial: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Train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16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16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Visualize”, Reshot.ai, 2023;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7758441" y="4706158"/>
            <a:ext cx="44335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End</a:t>
            </a:r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: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Interactive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3D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model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35" name="Seta para a Direita 34"/>
          <p:cNvSpPr/>
          <p:nvPr/>
        </p:nvSpPr>
        <p:spPr>
          <a:xfrm>
            <a:off x="4024914" y="3366715"/>
            <a:ext cx="421081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Seta para a Direita 22"/>
          <p:cNvSpPr/>
          <p:nvPr/>
        </p:nvSpPr>
        <p:spPr>
          <a:xfrm>
            <a:off x="7850150" y="3362102"/>
            <a:ext cx="421081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4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92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Introduction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– 4D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Gaussian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Splatting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923" y="1638514"/>
            <a:ext cx="9368154" cy="421027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8189" y="6369120"/>
            <a:ext cx="1141679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L. Zhang et al., “</a:t>
            </a:r>
            <a:r>
              <a:rPr lang="en-US" sz="1600" dirty="0"/>
              <a:t>Real-time Photorealistic Dynamic Scene Representation and Rendering with 4D Gaussian Splatting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”,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from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arXiv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, 2024;</a:t>
            </a:r>
          </a:p>
        </p:txBody>
      </p:sp>
      <p:sp>
        <p:nvSpPr>
          <p:cNvPr id="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5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64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393500" y="5736199"/>
            <a:ext cx="56987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Capture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studio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@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Artemis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,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Télécom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SudParis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Implementation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first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experiments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528264" y="1695449"/>
            <a:ext cx="36198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1.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Textured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(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mesh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528264" y="5736199"/>
            <a:ext cx="364044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Photogrametry</a:t>
            </a:r>
            <a:endParaRPr lang="pt-BR" sz="2000" b="1" i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t="32396" b="16178"/>
          <a:stretch/>
        </p:blipFill>
        <p:spPr>
          <a:xfrm>
            <a:off x="1393500" y="1595421"/>
            <a:ext cx="5698718" cy="3907492"/>
          </a:xfrm>
          <a:prstGeom prst="rect">
            <a:avLst/>
          </a:prstGeom>
        </p:spPr>
      </p:pic>
      <p:pic>
        <p:nvPicPr>
          <p:cNvPr id="14" name="Picture 2" descr="photogrametry.mp4 [video-to-gif output image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967" y="2218320"/>
            <a:ext cx="3398156" cy="328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6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05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Implementation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first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experiments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528264" y="1695449"/>
            <a:ext cx="36198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2. 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57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synchronous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images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528264" y="5736199"/>
            <a:ext cx="364044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</a:t>
            </a:r>
            <a:r>
              <a:rPr lang="pt-BR" sz="2000" b="1" i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Splatting</a:t>
            </a:r>
            <a:endParaRPr lang="pt-BR" sz="2000" b="1" i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393500" y="5736199"/>
            <a:ext cx="56987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Capture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studio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@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Artemis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,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Télécom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SudParis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t="32396" b="16178"/>
          <a:stretch/>
        </p:blipFill>
        <p:spPr>
          <a:xfrm>
            <a:off x="1393500" y="1595421"/>
            <a:ext cx="5698718" cy="3907492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32396" b="16178"/>
          <a:stretch/>
        </p:blipFill>
        <p:spPr>
          <a:xfrm>
            <a:off x="1393501" y="1595421"/>
            <a:ext cx="5698717" cy="3907492"/>
          </a:xfrm>
          <a:custGeom>
            <a:avLst/>
            <a:gdLst>
              <a:gd name="connsiteX0" fmla="*/ 290252 w 5698717"/>
              <a:gd name="connsiteY0" fmla="*/ 2943020 h 3907492"/>
              <a:gd name="connsiteX1" fmla="*/ 178193 w 5698717"/>
              <a:gd name="connsiteY1" fmla="*/ 3055079 h 3907492"/>
              <a:gd name="connsiteX2" fmla="*/ 290252 w 5698717"/>
              <a:gd name="connsiteY2" fmla="*/ 3167138 h 3907492"/>
              <a:gd name="connsiteX3" fmla="*/ 402312 w 5698717"/>
              <a:gd name="connsiteY3" fmla="*/ 3055079 h 3907492"/>
              <a:gd name="connsiteX4" fmla="*/ 290252 w 5698717"/>
              <a:gd name="connsiteY4" fmla="*/ 2943020 h 3907492"/>
              <a:gd name="connsiteX5" fmla="*/ 1139029 w 5698717"/>
              <a:gd name="connsiteY5" fmla="*/ 2504999 h 3907492"/>
              <a:gd name="connsiteX6" fmla="*/ 1026970 w 5698717"/>
              <a:gd name="connsiteY6" fmla="*/ 2617058 h 3907492"/>
              <a:gd name="connsiteX7" fmla="*/ 1139029 w 5698717"/>
              <a:gd name="connsiteY7" fmla="*/ 2729117 h 3907492"/>
              <a:gd name="connsiteX8" fmla="*/ 1251088 w 5698717"/>
              <a:gd name="connsiteY8" fmla="*/ 2617058 h 3907492"/>
              <a:gd name="connsiteX9" fmla="*/ 1139029 w 5698717"/>
              <a:gd name="connsiteY9" fmla="*/ 2504999 h 3907492"/>
              <a:gd name="connsiteX10" fmla="*/ 4723087 w 5698717"/>
              <a:gd name="connsiteY10" fmla="*/ 2504965 h 3907492"/>
              <a:gd name="connsiteX11" fmla="*/ 4611028 w 5698717"/>
              <a:gd name="connsiteY11" fmla="*/ 2617024 h 3907492"/>
              <a:gd name="connsiteX12" fmla="*/ 4723087 w 5698717"/>
              <a:gd name="connsiteY12" fmla="*/ 2729083 h 3907492"/>
              <a:gd name="connsiteX13" fmla="*/ 4835146 w 5698717"/>
              <a:gd name="connsiteY13" fmla="*/ 2617024 h 3907492"/>
              <a:gd name="connsiteX14" fmla="*/ 4723087 w 5698717"/>
              <a:gd name="connsiteY14" fmla="*/ 2504965 h 3907492"/>
              <a:gd name="connsiteX15" fmla="*/ 4068027 w 5698717"/>
              <a:gd name="connsiteY15" fmla="*/ 2210383 h 3907492"/>
              <a:gd name="connsiteX16" fmla="*/ 3955968 w 5698717"/>
              <a:gd name="connsiteY16" fmla="*/ 2322442 h 3907492"/>
              <a:gd name="connsiteX17" fmla="*/ 4068027 w 5698717"/>
              <a:gd name="connsiteY17" fmla="*/ 2434501 h 3907492"/>
              <a:gd name="connsiteX18" fmla="*/ 4180086 w 5698717"/>
              <a:gd name="connsiteY18" fmla="*/ 2322442 h 3907492"/>
              <a:gd name="connsiteX19" fmla="*/ 4068027 w 5698717"/>
              <a:gd name="connsiteY19" fmla="*/ 2210383 h 3907492"/>
              <a:gd name="connsiteX20" fmla="*/ 188771 w 5698717"/>
              <a:gd name="connsiteY20" fmla="*/ 2203432 h 3907492"/>
              <a:gd name="connsiteX21" fmla="*/ 76713 w 5698717"/>
              <a:gd name="connsiteY21" fmla="*/ 2315491 h 3907492"/>
              <a:gd name="connsiteX22" fmla="*/ 188771 w 5698717"/>
              <a:gd name="connsiteY22" fmla="*/ 2427550 h 3907492"/>
              <a:gd name="connsiteX23" fmla="*/ 300829 w 5698717"/>
              <a:gd name="connsiteY23" fmla="*/ 2315491 h 3907492"/>
              <a:gd name="connsiteX24" fmla="*/ 188771 w 5698717"/>
              <a:gd name="connsiteY24" fmla="*/ 2203432 h 3907492"/>
              <a:gd name="connsiteX25" fmla="*/ 1892775 w 5698717"/>
              <a:gd name="connsiteY25" fmla="*/ 2172558 h 3907492"/>
              <a:gd name="connsiteX26" fmla="*/ 1780716 w 5698717"/>
              <a:gd name="connsiteY26" fmla="*/ 2284617 h 3907492"/>
              <a:gd name="connsiteX27" fmla="*/ 1892775 w 5698717"/>
              <a:gd name="connsiteY27" fmla="*/ 2396676 h 3907492"/>
              <a:gd name="connsiteX28" fmla="*/ 2004834 w 5698717"/>
              <a:gd name="connsiteY28" fmla="*/ 2284617 h 3907492"/>
              <a:gd name="connsiteX29" fmla="*/ 1892775 w 5698717"/>
              <a:gd name="connsiteY29" fmla="*/ 2172558 h 3907492"/>
              <a:gd name="connsiteX30" fmla="*/ 3505711 w 5698717"/>
              <a:gd name="connsiteY30" fmla="*/ 2108337 h 3907492"/>
              <a:gd name="connsiteX31" fmla="*/ 3393652 w 5698717"/>
              <a:gd name="connsiteY31" fmla="*/ 2220396 h 3907492"/>
              <a:gd name="connsiteX32" fmla="*/ 3505711 w 5698717"/>
              <a:gd name="connsiteY32" fmla="*/ 2332455 h 3907492"/>
              <a:gd name="connsiteX33" fmla="*/ 3617770 w 5698717"/>
              <a:gd name="connsiteY33" fmla="*/ 2220396 h 3907492"/>
              <a:gd name="connsiteX34" fmla="*/ 3505711 w 5698717"/>
              <a:gd name="connsiteY34" fmla="*/ 2108337 h 3907492"/>
              <a:gd name="connsiteX35" fmla="*/ 2505792 w 5698717"/>
              <a:gd name="connsiteY35" fmla="*/ 2018221 h 3907492"/>
              <a:gd name="connsiteX36" fmla="*/ 2393733 w 5698717"/>
              <a:gd name="connsiteY36" fmla="*/ 2130280 h 3907492"/>
              <a:gd name="connsiteX37" fmla="*/ 2505792 w 5698717"/>
              <a:gd name="connsiteY37" fmla="*/ 2242339 h 3907492"/>
              <a:gd name="connsiteX38" fmla="*/ 2617851 w 5698717"/>
              <a:gd name="connsiteY38" fmla="*/ 2130280 h 3907492"/>
              <a:gd name="connsiteX39" fmla="*/ 2505792 w 5698717"/>
              <a:gd name="connsiteY39" fmla="*/ 2018221 h 3907492"/>
              <a:gd name="connsiteX40" fmla="*/ 3027554 w 5698717"/>
              <a:gd name="connsiteY40" fmla="*/ 1986096 h 3907492"/>
              <a:gd name="connsiteX41" fmla="*/ 2915495 w 5698717"/>
              <a:gd name="connsiteY41" fmla="*/ 2098155 h 3907492"/>
              <a:gd name="connsiteX42" fmla="*/ 3027554 w 5698717"/>
              <a:gd name="connsiteY42" fmla="*/ 2210214 h 3907492"/>
              <a:gd name="connsiteX43" fmla="*/ 3139613 w 5698717"/>
              <a:gd name="connsiteY43" fmla="*/ 2098155 h 3907492"/>
              <a:gd name="connsiteX44" fmla="*/ 3027554 w 5698717"/>
              <a:gd name="connsiteY44" fmla="*/ 1986096 h 3907492"/>
              <a:gd name="connsiteX45" fmla="*/ 4804020 w 5698717"/>
              <a:gd name="connsiteY45" fmla="*/ 1901260 h 3907492"/>
              <a:gd name="connsiteX46" fmla="*/ 4691961 w 5698717"/>
              <a:gd name="connsiteY46" fmla="*/ 2013319 h 3907492"/>
              <a:gd name="connsiteX47" fmla="*/ 4804020 w 5698717"/>
              <a:gd name="connsiteY47" fmla="*/ 2125378 h 3907492"/>
              <a:gd name="connsiteX48" fmla="*/ 4916079 w 5698717"/>
              <a:gd name="connsiteY48" fmla="*/ 2013319 h 3907492"/>
              <a:gd name="connsiteX49" fmla="*/ 4804020 w 5698717"/>
              <a:gd name="connsiteY49" fmla="*/ 1901260 h 3907492"/>
              <a:gd name="connsiteX50" fmla="*/ 1139029 w 5698717"/>
              <a:gd name="connsiteY50" fmla="*/ 1841687 h 3907492"/>
              <a:gd name="connsiteX51" fmla="*/ 1026970 w 5698717"/>
              <a:gd name="connsiteY51" fmla="*/ 1953746 h 3907492"/>
              <a:gd name="connsiteX52" fmla="*/ 1139029 w 5698717"/>
              <a:gd name="connsiteY52" fmla="*/ 2065805 h 3907492"/>
              <a:gd name="connsiteX53" fmla="*/ 1251088 w 5698717"/>
              <a:gd name="connsiteY53" fmla="*/ 1953746 h 3907492"/>
              <a:gd name="connsiteX54" fmla="*/ 1139029 w 5698717"/>
              <a:gd name="connsiteY54" fmla="*/ 1841687 h 3907492"/>
              <a:gd name="connsiteX55" fmla="*/ 4074755 w 5698717"/>
              <a:gd name="connsiteY55" fmla="*/ 1761978 h 3907492"/>
              <a:gd name="connsiteX56" fmla="*/ 3962696 w 5698717"/>
              <a:gd name="connsiteY56" fmla="*/ 1874037 h 3907492"/>
              <a:gd name="connsiteX57" fmla="*/ 4074755 w 5698717"/>
              <a:gd name="connsiteY57" fmla="*/ 1986096 h 3907492"/>
              <a:gd name="connsiteX58" fmla="*/ 4186814 w 5698717"/>
              <a:gd name="connsiteY58" fmla="*/ 1874037 h 3907492"/>
              <a:gd name="connsiteX59" fmla="*/ 4074755 w 5698717"/>
              <a:gd name="connsiteY59" fmla="*/ 1761978 h 3907492"/>
              <a:gd name="connsiteX60" fmla="*/ 1892775 w 5698717"/>
              <a:gd name="connsiteY60" fmla="*/ 1695323 h 3907492"/>
              <a:gd name="connsiteX61" fmla="*/ 1780716 w 5698717"/>
              <a:gd name="connsiteY61" fmla="*/ 1807382 h 3907492"/>
              <a:gd name="connsiteX62" fmla="*/ 1892775 w 5698717"/>
              <a:gd name="connsiteY62" fmla="*/ 1919441 h 3907492"/>
              <a:gd name="connsiteX63" fmla="*/ 2004834 w 5698717"/>
              <a:gd name="connsiteY63" fmla="*/ 1807382 h 3907492"/>
              <a:gd name="connsiteX64" fmla="*/ 1892775 w 5698717"/>
              <a:gd name="connsiteY64" fmla="*/ 1695323 h 3907492"/>
              <a:gd name="connsiteX65" fmla="*/ 3534033 w 5698717"/>
              <a:gd name="connsiteY65" fmla="*/ 1646339 h 3907492"/>
              <a:gd name="connsiteX66" fmla="*/ 3421974 w 5698717"/>
              <a:gd name="connsiteY66" fmla="*/ 1758398 h 3907492"/>
              <a:gd name="connsiteX67" fmla="*/ 3534033 w 5698717"/>
              <a:gd name="connsiteY67" fmla="*/ 1870457 h 3907492"/>
              <a:gd name="connsiteX68" fmla="*/ 3646092 w 5698717"/>
              <a:gd name="connsiteY68" fmla="*/ 1758398 h 3907492"/>
              <a:gd name="connsiteX69" fmla="*/ 3534033 w 5698717"/>
              <a:gd name="connsiteY69" fmla="*/ 1646339 h 3907492"/>
              <a:gd name="connsiteX70" fmla="*/ 3027554 w 5698717"/>
              <a:gd name="connsiteY70" fmla="*/ 1609802 h 3907492"/>
              <a:gd name="connsiteX71" fmla="*/ 2915495 w 5698717"/>
              <a:gd name="connsiteY71" fmla="*/ 1721861 h 3907492"/>
              <a:gd name="connsiteX72" fmla="*/ 3027554 w 5698717"/>
              <a:gd name="connsiteY72" fmla="*/ 1833920 h 3907492"/>
              <a:gd name="connsiteX73" fmla="*/ 3139613 w 5698717"/>
              <a:gd name="connsiteY73" fmla="*/ 1721861 h 3907492"/>
              <a:gd name="connsiteX74" fmla="*/ 3027554 w 5698717"/>
              <a:gd name="connsiteY74" fmla="*/ 1609802 h 3907492"/>
              <a:gd name="connsiteX75" fmla="*/ 2491832 w 5698717"/>
              <a:gd name="connsiteY75" fmla="*/ 1607653 h 3907492"/>
              <a:gd name="connsiteX76" fmla="*/ 2379773 w 5698717"/>
              <a:gd name="connsiteY76" fmla="*/ 1719712 h 3907492"/>
              <a:gd name="connsiteX77" fmla="*/ 2491832 w 5698717"/>
              <a:gd name="connsiteY77" fmla="*/ 1831771 h 3907492"/>
              <a:gd name="connsiteX78" fmla="*/ 2603891 w 5698717"/>
              <a:gd name="connsiteY78" fmla="*/ 1719712 h 3907492"/>
              <a:gd name="connsiteX79" fmla="*/ 2491832 w 5698717"/>
              <a:gd name="connsiteY79" fmla="*/ 1607653 h 3907492"/>
              <a:gd name="connsiteX80" fmla="*/ 188771 w 5698717"/>
              <a:gd name="connsiteY80" fmla="*/ 1351785 h 3907492"/>
              <a:gd name="connsiteX81" fmla="*/ 76713 w 5698717"/>
              <a:gd name="connsiteY81" fmla="*/ 1463844 h 3907492"/>
              <a:gd name="connsiteX82" fmla="*/ 188771 w 5698717"/>
              <a:gd name="connsiteY82" fmla="*/ 1575903 h 3907492"/>
              <a:gd name="connsiteX83" fmla="*/ 300829 w 5698717"/>
              <a:gd name="connsiteY83" fmla="*/ 1463844 h 3907492"/>
              <a:gd name="connsiteX84" fmla="*/ 188771 w 5698717"/>
              <a:gd name="connsiteY84" fmla="*/ 1351785 h 3907492"/>
              <a:gd name="connsiteX85" fmla="*/ 4102217 w 5698717"/>
              <a:gd name="connsiteY85" fmla="*/ 1275509 h 3907492"/>
              <a:gd name="connsiteX86" fmla="*/ 3990158 w 5698717"/>
              <a:gd name="connsiteY86" fmla="*/ 1387568 h 3907492"/>
              <a:gd name="connsiteX87" fmla="*/ 4102217 w 5698717"/>
              <a:gd name="connsiteY87" fmla="*/ 1499627 h 3907492"/>
              <a:gd name="connsiteX88" fmla="*/ 4214276 w 5698717"/>
              <a:gd name="connsiteY88" fmla="*/ 1387568 h 3907492"/>
              <a:gd name="connsiteX89" fmla="*/ 4102217 w 5698717"/>
              <a:gd name="connsiteY89" fmla="*/ 1275509 h 3907492"/>
              <a:gd name="connsiteX90" fmla="*/ 1132935 w 5698717"/>
              <a:gd name="connsiteY90" fmla="*/ 1275509 h 3907492"/>
              <a:gd name="connsiteX91" fmla="*/ 1020876 w 5698717"/>
              <a:gd name="connsiteY91" fmla="*/ 1387568 h 3907492"/>
              <a:gd name="connsiteX92" fmla="*/ 1132935 w 5698717"/>
              <a:gd name="connsiteY92" fmla="*/ 1499627 h 3907492"/>
              <a:gd name="connsiteX93" fmla="*/ 1244994 w 5698717"/>
              <a:gd name="connsiteY93" fmla="*/ 1387568 h 3907492"/>
              <a:gd name="connsiteX94" fmla="*/ 1132935 w 5698717"/>
              <a:gd name="connsiteY94" fmla="*/ 1275509 h 3907492"/>
              <a:gd name="connsiteX95" fmla="*/ 4862057 w 5698717"/>
              <a:gd name="connsiteY95" fmla="*/ 1273327 h 3907492"/>
              <a:gd name="connsiteX96" fmla="*/ 4749998 w 5698717"/>
              <a:gd name="connsiteY96" fmla="*/ 1385386 h 3907492"/>
              <a:gd name="connsiteX97" fmla="*/ 4862057 w 5698717"/>
              <a:gd name="connsiteY97" fmla="*/ 1497445 h 3907492"/>
              <a:gd name="connsiteX98" fmla="*/ 4974116 w 5698717"/>
              <a:gd name="connsiteY98" fmla="*/ 1385386 h 3907492"/>
              <a:gd name="connsiteX99" fmla="*/ 4862057 w 5698717"/>
              <a:gd name="connsiteY99" fmla="*/ 1273327 h 3907492"/>
              <a:gd name="connsiteX100" fmla="*/ 3552247 w 5698717"/>
              <a:gd name="connsiteY100" fmla="*/ 1214980 h 3907492"/>
              <a:gd name="connsiteX101" fmla="*/ 3440188 w 5698717"/>
              <a:gd name="connsiteY101" fmla="*/ 1327039 h 3907492"/>
              <a:gd name="connsiteX102" fmla="*/ 3552247 w 5698717"/>
              <a:gd name="connsiteY102" fmla="*/ 1439098 h 3907492"/>
              <a:gd name="connsiteX103" fmla="*/ 3664306 w 5698717"/>
              <a:gd name="connsiteY103" fmla="*/ 1327039 h 3907492"/>
              <a:gd name="connsiteX104" fmla="*/ 3552247 w 5698717"/>
              <a:gd name="connsiteY104" fmla="*/ 1214980 h 3907492"/>
              <a:gd name="connsiteX105" fmla="*/ 2491832 w 5698717"/>
              <a:gd name="connsiteY105" fmla="*/ 1208198 h 3907492"/>
              <a:gd name="connsiteX106" fmla="*/ 2379773 w 5698717"/>
              <a:gd name="connsiteY106" fmla="*/ 1320257 h 3907492"/>
              <a:gd name="connsiteX107" fmla="*/ 2491832 w 5698717"/>
              <a:gd name="connsiteY107" fmla="*/ 1432316 h 3907492"/>
              <a:gd name="connsiteX108" fmla="*/ 2603891 w 5698717"/>
              <a:gd name="connsiteY108" fmla="*/ 1320257 h 3907492"/>
              <a:gd name="connsiteX109" fmla="*/ 2491832 w 5698717"/>
              <a:gd name="connsiteY109" fmla="*/ 1208198 h 3907492"/>
              <a:gd name="connsiteX110" fmla="*/ 1892775 w 5698717"/>
              <a:gd name="connsiteY110" fmla="*/ 1181660 h 3907492"/>
              <a:gd name="connsiteX111" fmla="*/ 1780716 w 5698717"/>
              <a:gd name="connsiteY111" fmla="*/ 1293719 h 3907492"/>
              <a:gd name="connsiteX112" fmla="*/ 1892775 w 5698717"/>
              <a:gd name="connsiteY112" fmla="*/ 1405778 h 3907492"/>
              <a:gd name="connsiteX113" fmla="*/ 2004834 w 5698717"/>
              <a:gd name="connsiteY113" fmla="*/ 1293719 h 3907492"/>
              <a:gd name="connsiteX114" fmla="*/ 1892775 w 5698717"/>
              <a:gd name="connsiteY114" fmla="*/ 1181660 h 3907492"/>
              <a:gd name="connsiteX115" fmla="*/ 3027554 w 5698717"/>
              <a:gd name="connsiteY115" fmla="*/ 1181626 h 3907492"/>
              <a:gd name="connsiteX116" fmla="*/ 2915495 w 5698717"/>
              <a:gd name="connsiteY116" fmla="*/ 1293685 h 3907492"/>
              <a:gd name="connsiteX117" fmla="*/ 3027554 w 5698717"/>
              <a:gd name="connsiteY117" fmla="*/ 1405744 h 3907492"/>
              <a:gd name="connsiteX118" fmla="*/ 3139613 w 5698717"/>
              <a:gd name="connsiteY118" fmla="*/ 1293685 h 3907492"/>
              <a:gd name="connsiteX119" fmla="*/ 3027554 w 5698717"/>
              <a:gd name="connsiteY119" fmla="*/ 1181626 h 3907492"/>
              <a:gd name="connsiteX120" fmla="*/ 3573856 w 5698717"/>
              <a:gd name="connsiteY120" fmla="*/ 757487 h 3907492"/>
              <a:gd name="connsiteX121" fmla="*/ 3461797 w 5698717"/>
              <a:gd name="connsiteY121" fmla="*/ 869546 h 3907492"/>
              <a:gd name="connsiteX122" fmla="*/ 3573856 w 5698717"/>
              <a:gd name="connsiteY122" fmla="*/ 981605 h 3907492"/>
              <a:gd name="connsiteX123" fmla="*/ 3685915 w 5698717"/>
              <a:gd name="connsiteY123" fmla="*/ 869546 h 3907492"/>
              <a:gd name="connsiteX124" fmla="*/ 3573856 w 5698717"/>
              <a:gd name="connsiteY124" fmla="*/ 757487 h 3907492"/>
              <a:gd name="connsiteX125" fmla="*/ 3092670 w 5698717"/>
              <a:gd name="connsiteY125" fmla="*/ 731038 h 3907492"/>
              <a:gd name="connsiteX126" fmla="*/ 2980611 w 5698717"/>
              <a:gd name="connsiteY126" fmla="*/ 843097 h 3907492"/>
              <a:gd name="connsiteX127" fmla="*/ 3092670 w 5698717"/>
              <a:gd name="connsiteY127" fmla="*/ 955156 h 3907492"/>
              <a:gd name="connsiteX128" fmla="*/ 3204729 w 5698717"/>
              <a:gd name="connsiteY128" fmla="*/ 843097 h 3907492"/>
              <a:gd name="connsiteX129" fmla="*/ 3092670 w 5698717"/>
              <a:gd name="connsiteY129" fmla="*/ 731038 h 3907492"/>
              <a:gd name="connsiteX130" fmla="*/ 4099071 w 5698717"/>
              <a:gd name="connsiteY130" fmla="*/ 724256 h 3907492"/>
              <a:gd name="connsiteX131" fmla="*/ 3987012 w 5698717"/>
              <a:gd name="connsiteY131" fmla="*/ 836315 h 3907492"/>
              <a:gd name="connsiteX132" fmla="*/ 4099071 w 5698717"/>
              <a:gd name="connsiteY132" fmla="*/ 948374 h 3907492"/>
              <a:gd name="connsiteX133" fmla="*/ 4211130 w 5698717"/>
              <a:gd name="connsiteY133" fmla="*/ 836315 h 3907492"/>
              <a:gd name="connsiteX134" fmla="*/ 4099071 w 5698717"/>
              <a:gd name="connsiteY134" fmla="*/ 724256 h 3907492"/>
              <a:gd name="connsiteX135" fmla="*/ 2476778 w 5698717"/>
              <a:gd name="connsiteY135" fmla="*/ 724256 h 3907492"/>
              <a:gd name="connsiteX136" fmla="*/ 2364719 w 5698717"/>
              <a:gd name="connsiteY136" fmla="*/ 836315 h 3907492"/>
              <a:gd name="connsiteX137" fmla="*/ 2476778 w 5698717"/>
              <a:gd name="connsiteY137" fmla="*/ 948374 h 3907492"/>
              <a:gd name="connsiteX138" fmla="*/ 2588837 w 5698717"/>
              <a:gd name="connsiteY138" fmla="*/ 836315 h 3907492"/>
              <a:gd name="connsiteX139" fmla="*/ 2476778 w 5698717"/>
              <a:gd name="connsiteY139" fmla="*/ 724256 h 3907492"/>
              <a:gd name="connsiteX140" fmla="*/ 1860886 w 5698717"/>
              <a:gd name="connsiteY140" fmla="*/ 724256 h 3907492"/>
              <a:gd name="connsiteX141" fmla="*/ 1748827 w 5698717"/>
              <a:gd name="connsiteY141" fmla="*/ 836315 h 3907492"/>
              <a:gd name="connsiteX142" fmla="*/ 1860886 w 5698717"/>
              <a:gd name="connsiteY142" fmla="*/ 948374 h 3907492"/>
              <a:gd name="connsiteX143" fmla="*/ 1972945 w 5698717"/>
              <a:gd name="connsiteY143" fmla="*/ 836315 h 3907492"/>
              <a:gd name="connsiteX144" fmla="*/ 1860886 w 5698717"/>
              <a:gd name="connsiteY144" fmla="*/ 724256 h 3907492"/>
              <a:gd name="connsiteX145" fmla="*/ 4953557 w 5698717"/>
              <a:gd name="connsiteY145" fmla="*/ 645394 h 3907492"/>
              <a:gd name="connsiteX146" fmla="*/ 4841498 w 5698717"/>
              <a:gd name="connsiteY146" fmla="*/ 757453 h 3907492"/>
              <a:gd name="connsiteX147" fmla="*/ 4953557 w 5698717"/>
              <a:gd name="connsiteY147" fmla="*/ 869512 h 3907492"/>
              <a:gd name="connsiteX148" fmla="*/ 5065616 w 5698717"/>
              <a:gd name="connsiteY148" fmla="*/ 757453 h 3907492"/>
              <a:gd name="connsiteX149" fmla="*/ 4953557 w 5698717"/>
              <a:gd name="connsiteY149" fmla="*/ 645394 h 3907492"/>
              <a:gd name="connsiteX150" fmla="*/ 1132935 w 5698717"/>
              <a:gd name="connsiteY150" fmla="*/ 612197 h 3907492"/>
              <a:gd name="connsiteX151" fmla="*/ 1020876 w 5698717"/>
              <a:gd name="connsiteY151" fmla="*/ 724256 h 3907492"/>
              <a:gd name="connsiteX152" fmla="*/ 1132935 w 5698717"/>
              <a:gd name="connsiteY152" fmla="*/ 836315 h 3907492"/>
              <a:gd name="connsiteX153" fmla="*/ 1244994 w 5698717"/>
              <a:gd name="connsiteY153" fmla="*/ 724256 h 3907492"/>
              <a:gd name="connsiteX154" fmla="*/ 1132935 w 5698717"/>
              <a:gd name="connsiteY154" fmla="*/ 612197 h 3907492"/>
              <a:gd name="connsiteX155" fmla="*/ 188771 w 5698717"/>
              <a:gd name="connsiteY155" fmla="*/ 500138 h 3907492"/>
              <a:gd name="connsiteX156" fmla="*/ 76713 w 5698717"/>
              <a:gd name="connsiteY156" fmla="*/ 612197 h 3907492"/>
              <a:gd name="connsiteX157" fmla="*/ 188771 w 5698717"/>
              <a:gd name="connsiteY157" fmla="*/ 724256 h 3907492"/>
              <a:gd name="connsiteX158" fmla="*/ 300829 w 5698717"/>
              <a:gd name="connsiteY158" fmla="*/ 612197 h 3907492"/>
              <a:gd name="connsiteX159" fmla="*/ 188771 w 5698717"/>
              <a:gd name="connsiteY159" fmla="*/ 500138 h 3907492"/>
              <a:gd name="connsiteX160" fmla="*/ 3505711 w 5698717"/>
              <a:gd name="connsiteY160" fmla="*/ 300083 h 3907492"/>
              <a:gd name="connsiteX161" fmla="*/ 3393652 w 5698717"/>
              <a:gd name="connsiteY161" fmla="*/ 412142 h 3907492"/>
              <a:gd name="connsiteX162" fmla="*/ 3505711 w 5698717"/>
              <a:gd name="connsiteY162" fmla="*/ 524201 h 3907492"/>
              <a:gd name="connsiteX163" fmla="*/ 3617770 w 5698717"/>
              <a:gd name="connsiteY163" fmla="*/ 412142 h 3907492"/>
              <a:gd name="connsiteX164" fmla="*/ 3505711 w 5698717"/>
              <a:gd name="connsiteY164" fmla="*/ 300083 h 3907492"/>
              <a:gd name="connsiteX165" fmla="*/ 0 w 5698717"/>
              <a:gd name="connsiteY165" fmla="*/ 0 h 3907492"/>
              <a:gd name="connsiteX166" fmla="*/ 5698717 w 5698717"/>
              <a:gd name="connsiteY166" fmla="*/ 0 h 3907492"/>
              <a:gd name="connsiteX167" fmla="*/ 5698717 w 5698717"/>
              <a:gd name="connsiteY167" fmla="*/ 3907492 h 3907492"/>
              <a:gd name="connsiteX168" fmla="*/ 0 w 5698717"/>
              <a:gd name="connsiteY168" fmla="*/ 3907492 h 390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5698717" h="3907492">
                <a:moveTo>
                  <a:pt x="290252" y="2943020"/>
                </a:moveTo>
                <a:cubicBezTo>
                  <a:pt x="228364" y="2943020"/>
                  <a:pt x="178193" y="2993191"/>
                  <a:pt x="178193" y="3055079"/>
                </a:cubicBezTo>
                <a:cubicBezTo>
                  <a:pt x="178193" y="3116967"/>
                  <a:pt x="228364" y="3167138"/>
                  <a:pt x="290252" y="3167138"/>
                </a:cubicBezTo>
                <a:cubicBezTo>
                  <a:pt x="352140" y="3167138"/>
                  <a:pt x="402312" y="3116967"/>
                  <a:pt x="402312" y="3055079"/>
                </a:cubicBezTo>
                <a:cubicBezTo>
                  <a:pt x="402312" y="2993191"/>
                  <a:pt x="352140" y="2943020"/>
                  <a:pt x="290252" y="2943020"/>
                </a:cubicBezTo>
                <a:close/>
                <a:moveTo>
                  <a:pt x="1139029" y="2504999"/>
                </a:moveTo>
                <a:cubicBezTo>
                  <a:pt x="1077141" y="2504999"/>
                  <a:pt x="1026970" y="2555170"/>
                  <a:pt x="1026970" y="2617058"/>
                </a:cubicBezTo>
                <a:cubicBezTo>
                  <a:pt x="1026970" y="2678946"/>
                  <a:pt x="1077141" y="2729117"/>
                  <a:pt x="1139029" y="2729117"/>
                </a:cubicBezTo>
                <a:cubicBezTo>
                  <a:pt x="1200917" y="2729117"/>
                  <a:pt x="1251088" y="2678946"/>
                  <a:pt x="1251088" y="2617058"/>
                </a:cubicBezTo>
                <a:cubicBezTo>
                  <a:pt x="1251088" y="2555170"/>
                  <a:pt x="1200917" y="2504999"/>
                  <a:pt x="1139029" y="2504999"/>
                </a:cubicBezTo>
                <a:close/>
                <a:moveTo>
                  <a:pt x="4723087" y="2504965"/>
                </a:moveTo>
                <a:cubicBezTo>
                  <a:pt x="4661199" y="2504965"/>
                  <a:pt x="4611028" y="2555136"/>
                  <a:pt x="4611028" y="2617024"/>
                </a:cubicBezTo>
                <a:cubicBezTo>
                  <a:pt x="4611028" y="2678912"/>
                  <a:pt x="4661199" y="2729083"/>
                  <a:pt x="4723087" y="2729083"/>
                </a:cubicBezTo>
                <a:cubicBezTo>
                  <a:pt x="4784975" y="2729083"/>
                  <a:pt x="4835146" y="2678912"/>
                  <a:pt x="4835146" y="2617024"/>
                </a:cubicBezTo>
                <a:cubicBezTo>
                  <a:pt x="4835146" y="2555136"/>
                  <a:pt x="4784975" y="2504965"/>
                  <a:pt x="4723087" y="2504965"/>
                </a:cubicBezTo>
                <a:close/>
                <a:moveTo>
                  <a:pt x="4068027" y="2210383"/>
                </a:moveTo>
                <a:cubicBezTo>
                  <a:pt x="4006139" y="2210383"/>
                  <a:pt x="3955968" y="2260554"/>
                  <a:pt x="3955968" y="2322442"/>
                </a:cubicBezTo>
                <a:cubicBezTo>
                  <a:pt x="3955968" y="2384330"/>
                  <a:pt x="4006139" y="2434501"/>
                  <a:pt x="4068027" y="2434501"/>
                </a:cubicBezTo>
                <a:cubicBezTo>
                  <a:pt x="4129915" y="2434501"/>
                  <a:pt x="4180086" y="2384330"/>
                  <a:pt x="4180086" y="2322442"/>
                </a:cubicBezTo>
                <a:cubicBezTo>
                  <a:pt x="4180086" y="2260554"/>
                  <a:pt x="4129915" y="2210383"/>
                  <a:pt x="4068027" y="2210383"/>
                </a:cubicBezTo>
                <a:close/>
                <a:moveTo>
                  <a:pt x="188771" y="2203432"/>
                </a:moveTo>
                <a:cubicBezTo>
                  <a:pt x="126883" y="2203432"/>
                  <a:pt x="76713" y="2253603"/>
                  <a:pt x="76713" y="2315491"/>
                </a:cubicBezTo>
                <a:cubicBezTo>
                  <a:pt x="76713" y="2377379"/>
                  <a:pt x="126883" y="2427550"/>
                  <a:pt x="188771" y="2427550"/>
                </a:cubicBezTo>
                <a:cubicBezTo>
                  <a:pt x="250659" y="2427550"/>
                  <a:pt x="300829" y="2377379"/>
                  <a:pt x="300829" y="2315491"/>
                </a:cubicBezTo>
                <a:cubicBezTo>
                  <a:pt x="300829" y="2253603"/>
                  <a:pt x="250659" y="2203432"/>
                  <a:pt x="188771" y="2203432"/>
                </a:cubicBezTo>
                <a:close/>
                <a:moveTo>
                  <a:pt x="1892775" y="2172558"/>
                </a:moveTo>
                <a:cubicBezTo>
                  <a:pt x="1830887" y="2172558"/>
                  <a:pt x="1780716" y="2222729"/>
                  <a:pt x="1780716" y="2284617"/>
                </a:cubicBezTo>
                <a:cubicBezTo>
                  <a:pt x="1780716" y="2346505"/>
                  <a:pt x="1830887" y="2396676"/>
                  <a:pt x="1892775" y="2396676"/>
                </a:cubicBezTo>
                <a:cubicBezTo>
                  <a:pt x="1954663" y="2396676"/>
                  <a:pt x="2004834" y="2346505"/>
                  <a:pt x="2004834" y="2284617"/>
                </a:cubicBezTo>
                <a:cubicBezTo>
                  <a:pt x="2004834" y="2222729"/>
                  <a:pt x="1954663" y="2172558"/>
                  <a:pt x="1892775" y="2172558"/>
                </a:cubicBezTo>
                <a:close/>
                <a:moveTo>
                  <a:pt x="3505711" y="2108337"/>
                </a:moveTo>
                <a:cubicBezTo>
                  <a:pt x="3443823" y="2108337"/>
                  <a:pt x="3393652" y="2158508"/>
                  <a:pt x="3393652" y="2220396"/>
                </a:cubicBezTo>
                <a:cubicBezTo>
                  <a:pt x="3393652" y="2282284"/>
                  <a:pt x="3443823" y="2332455"/>
                  <a:pt x="3505711" y="2332455"/>
                </a:cubicBezTo>
                <a:cubicBezTo>
                  <a:pt x="3567599" y="2332455"/>
                  <a:pt x="3617770" y="2282284"/>
                  <a:pt x="3617770" y="2220396"/>
                </a:cubicBezTo>
                <a:cubicBezTo>
                  <a:pt x="3617770" y="2158508"/>
                  <a:pt x="3567599" y="2108337"/>
                  <a:pt x="3505711" y="2108337"/>
                </a:cubicBezTo>
                <a:close/>
                <a:moveTo>
                  <a:pt x="2505792" y="2018221"/>
                </a:moveTo>
                <a:cubicBezTo>
                  <a:pt x="2443904" y="2018221"/>
                  <a:pt x="2393733" y="2068392"/>
                  <a:pt x="2393733" y="2130280"/>
                </a:cubicBezTo>
                <a:cubicBezTo>
                  <a:pt x="2393733" y="2192168"/>
                  <a:pt x="2443904" y="2242339"/>
                  <a:pt x="2505792" y="2242339"/>
                </a:cubicBezTo>
                <a:cubicBezTo>
                  <a:pt x="2567680" y="2242339"/>
                  <a:pt x="2617851" y="2192168"/>
                  <a:pt x="2617851" y="2130280"/>
                </a:cubicBezTo>
                <a:cubicBezTo>
                  <a:pt x="2617851" y="2068392"/>
                  <a:pt x="2567680" y="2018221"/>
                  <a:pt x="2505792" y="2018221"/>
                </a:cubicBezTo>
                <a:close/>
                <a:moveTo>
                  <a:pt x="3027554" y="1986096"/>
                </a:moveTo>
                <a:cubicBezTo>
                  <a:pt x="2965666" y="1986096"/>
                  <a:pt x="2915495" y="2036267"/>
                  <a:pt x="2915495" y="2098155"/>
                </a:cubicBezTo>
                <a:cubicBezTo>
                  <a:pt x="2915495" y="2160043"/>
                  <a:pt x="2965666" y="2210214"/>
                  <a:pt x="3027554" y="2210214"/>
                </a:cubicBezTo>
                <a:cubicBezTo>
                  <a:pt x="3089442" y="2210214"/>
                  <a:pt x="3139613" y="2160043"/>
                  <a:pt x="3139613" y="2098155"/>
                </a:cubicBezTo>
                <a:cubicBezTo>
                  <a:pt x="3139613" y="2036267"/>
                  <a:pt x="3089442" y="1986096"/>
                  <a:pt x="3027554" y="1986096"/>
                </a:cubicBezTo>
                <a:close/>
                <a:moveTo>
                  <a:pt x="4804020" y="1901260"/>
                </a:moveTo>
                <a:cubicBezTo>
                  <a:pt x="4742132" y="1901260"/>
                  <a:pt x="4691961" y="1951431"/>
                  <a:pt x="4691961" y="2013319"/>
                </a:cubicBezTo>
                <a:cubicBezTo>
                  <a:pt x="4691961" y="2075207"/>
                  <a:pt x="4742132" y="2125378"/>
                  <a:pt x="4804020" y="2125378"/>
                </a:cubicBezTo>
                <a:cubicBezTo>
                  <a:pt x="4865908" y="2125378"/>
                  <a:pt x="4916079" y="2075207"/>
                  <a:pt x="4916079" y="2013319"/>
                </a:cubicBezTo>
                <a:cubicBezTo>
                  <a:pt x="4916079" y="1951431"/>
                  <a:pt x="4865908" y="1901260"/>
                  <a:pt x="4804020" y="1901260"/>
                </a:cubicBezTo>
                <a:close/>
                <a:moveTo>
                  <a:pt x="1139029" y="1841687"/>
                </a:moveTo>
                <a:cubicBezTo>
                  <a:pt x="1077141" y="1841687"/>
                  <a:pt x="1026970" y="1891858"/>
                  <a:pt x="1026970" y="1953746"/>
                </a:cubicBezTo>
                <a:cubicBezTo>
                  <a:pt x="1026970" y="2015634"/>
                  <a:pt x="1077141" y="2065805"/>
                  <a:pt x="1139029" y="2065805"/>
                </a:cubicBezTo>
                <a:cubicBezTo>
                  <a:pt x="1200917" y="2065805"/>
                  <a:pt x="1251088" y="2015634"/>
                  <a:pt x="1251088" y="1953746"/>
                </a:cubicBezTo>
                <a:cubicBezTo>
                  <a:pt x="1251088" y="1891858"/>
                  <a:pt x="1200917" y="1841687"/>
                  <a:pt x="1139029" y="1841687"/>
                </a:cubicBezTo>
                <a:close/>
                <a:moveTo>
                  <a:pt x="4074755" y="1761978"/>
                </a:moveTo>
                <a:cubicBezTo>
                  <a:pt x="4012867" y="1761978"/>
                  <a:pt x="3962696" y="1812149"/>
                  <a:pt x="3962696" y="1874037"/>
                </a:cubicBezTo>
                <a:cubicBezTo>
                  <a:pt x="3962696" y="1935925"/>
                  <a:pt x="4012867" y="1986096"/>
                  <a:pt x="4074755" y="1986096"/>
                </a:cubicBezTo>
                <a:cubicBezTo>
                  <a:pt x="4136643" y="1986096"/>
                  <a:pt x="4186814" y="1935925"/>
                  <a:pt x="4186814" y="1874037"/>
                </a:cubicBezTo>
                <a:cubicBezTo>
                  <a:pt x="4186814" y="1812149"/>
                  <a:pt x="4136643" y="1761978"/>
                  <a:pt x="4074755" y="1761978"/>
                </a:cubicBezTo>
                <a:close/>
                <a:moveTo>
                  <a:pt x="1892775" y="1695323"/>
                </a:moveTo>
                <a:cubicBezTo>
                  <a:pt x="1830887" y="1695323"/>
                  <a:pt x="1780716" y="1745494"/>
                  <a:pt x="1780716" y="1807382"/>
                </a:cubicBezTo>
                <a:cubicBezTo>
                  <a:pt x="1780716" y="1869270"/>
                  <a:pt x="1830887" y="1919441"/>
                  <a:pt x="1892775" y="1919441"/>
                </a:cubicBezTo>
                <a:cubicBezTo>
                  <a:pt x="1954663" y="1919441"/>
                  <a:pt x="2004834" y="1869270"/>
                  <a:pt x="2004834" y="1807382"/>
                </a:cubicBezTo>
                <a:cubicBezTo>
                  <a:pt x="2004834" y="1745494"/>
                  <a:pt x="1954663" y="1695323"/>
                  <a:pt x="1892775" y="1695323"/>
                </a:cubicBezTo>
                <a:close/>
                <a:moveTo>
                  <a:pt x="3534033" y="1646339"/>
                </a:moveTo>
                <a:cubicBezTo>
                  <a:pt x="3472145" y="1646339"/>
                  <a:pt x="3421974" y="1696510"/>
                  <a:pt x="3421974" y="1758398"/>
                </a:cubicBezTo>
                <a:cubicBezTo>
                  <a:pt x="3421974" y="1820286"/>
                  <a:pt x="3472145" y="1870457"/>
                  <a:pt x="3534033" y="1870457"/>
                </a:cubicBezTo>
                <a:cubicBezTo>
                  <a:pt x="3595921" y="1870457"/>
                  <a:pt x="3646092" y="1820286"/>
                  <a:pt x="3646092" y="1758398"/>
                </a:cubicBezTo>
                <a:cubicBezTo>
                  <a:pt x="3646092" y="1696510"/>
                  <a:pt x="3595921" y="1646339"/>
                  <a:pt x="3534033" y="1646339"/>
                </a:cubicBezTo>
                <a:close/>
                <a:moveTo>
                  <a:pt x="3027554" y="1609802"/>
                </a:moveTo>
                <a:cubicBezTo>
                  <a:pt x="2965666" y="1609802"/>
                  <a:pt x="2915495" y="1659973"/>
                  <a:pt x="2915495" y="1721861"/>
                </a:cubicBezTo>
                <a:cubicBezTo>
                  <a:pt x="2915495" y="1783749"/>
                  <a:pt x="2965666" y="1833920"/>
                  <a:pt x="3027554" y="1833920"/>
                </a:cubicBezTo>
                <a:cubicBezTo>
                  <a:pt x="3089442" y="1833920"/>
                  <a:pt x="3139613" y="1783749"/>
                  <a:pt x="3139613" y="1721861"/>
                </a:cubicBezTo>
                <a:cubicBezTo>
                  <a:pt x="3139613" y="1659973"/>
                  <a:pt x="3089442" y="1609802"/>
                  <a:pt x="3027554" y="1609802"/>
                </a:cubicBezTo>
                <a:close/>
                <a:moveTo>
                  <a:pt x="2491832" y="1607653"/>
                </a:moveTo>
                <a:cubicBezTo>
                  <a:pt x="2429944" y="1607653"/>
                  <a:pt x="2379773" y="1657824"/>
                  <a:pt x="2379773" y="1719712"/>
                </a:cubicBezTo>
                <a:cubicBezTo>
                  <a:pt x="2379773" y="1781600"/>
                  <a:pt x="2429944" y="1831771"/>
                  <a:pt x="2491832" y="1831771"/>
                </a:cubicBezTo>
                <a:cubicBezTo>
                  <a:pt x="2553720" y="1831771"/>
                  <a:pt x="2603891" y="1781600"/>
                  <a:pt x="2603891" y="1719712"/>
                </a:cubicBezTo>
                <a:cubicBezTo>
                  <a:pt x="2603891" y="1657824"/>
                  <a:pt x="2553720" y="1607653"/>
                  <a:pt x="2491832" y="1607653"/>
                </a:cubicBezTo>
                <a:close/>
                <a:moveTo>
                  <a:pt x="188771" y="1351785"/>
                </a:moveTo>
                <a:cubicBezTo>
                  <a:pt x="126883" y="1351785"/>
                  <a:pt x="76713" y="1401956"/>
                  <a:pt x="76713" y="1463844"/>
                </a:cubicBezTo>
                <a:cubicBezTo>
                  <a:pt x="76713" y="1525732"/>
                  <a:pt x="126883" y="1575903"/>
                  <a:pt x="188771" y="1575903"/>
                </a:cubicBezTo>
                <a:cubicBezTo>
                  <a:pt x="250659" y="1575903"/>
                  <a:pt x="300829" y="1525732"/>
                  <a:pt x="300829" y="1463844"/>
                </a:cubicBezTo>
                <a:cubicBezTo>
                  <a:pt x="300829" y="1401956"/>
                  <a:pt x="250659" y="1351785"/>
                  <a:pt x="188771" y="1351785"/>
                </a:cubicBezTo>
                <a:close/>
                <a:moveTo>
                  <a:pt x="4102217" y="1275509"/>
                </a:moveTo>
                <a:cubicBezTo>
                  <a:pt x="4040329" y="1275509"/>
                  <a:pt x="3990158" y="1325680"/>
                  <a:pt x="3990158" y="1387568"/>
                </a:cubicBezTo>
                <a:cubicBezTo>
                  <a:pt x="3990158" y="1449456"/>
                  <a:pt x="4040329" y="1499627"/>
                  <a:pt x="4102217" y="1499627"/>
                </a:cubicBezTo>
                <a:cubicBezTo>
                  <a:pt x="4164105" y="1499627"/>
                  <a:pt x="4214276" y="1449456"/>
                  <a:pt x="4214276" y="1387568"/>
                </a:cubicBezTo>
                <a:cubicBezTo>
                  <a:pt x="4214276" y="1325680"/>
                  <a:pt x="4164105" y="1275509"/>
                  <a:pt x="4102217" y="1275509"/>
                </a:cubicBezTo>
                <a:close/>
                <a:moveTo>
                  <a:pt x="1132935" y="1275509"/>
                </a:moveTo>
                <a:cubicBezTo>
                  <a:pt x="1071047" y="1275509"/>
                  <a:pt x="1020876" y="1325680"/>
                  <a:pt x="1020876" y="1387568"/>
                </a:cubicBezTo>
                <a:cubicBezTo>
                  <a:pt x="1020876" y="1449456"/>
                  <a:pt x="1071047" y="1499627"/>
                  <a:pt x="1132935" y="1499627"/>
                </a:cubicBezTo>
                <a:cubicBezTo>
                  <a:pt x="1194823" y="1499627"/>
                  <a:pt x="1244994" y="1449456"/>
                  <a:pt x="1244994" y="1387568"/>
                </a:cubicBezTo>
                <a:cubicBezTo>
                  <a:pt x="1244994" y="1325680"/>
                  <a:pt x="1194823" y="1275509"/>
                  <a:pt x="1132935" y="1275509"/>
                </a:cubicBezTo>
                <a:close/>
                <a:moveTo>
                  <a:pt x="4862057" y="1273327"/>
                </a:moveTo>
                <a:cubicBezTo>
                  <a:pt x="4800169" y="1273327"/>
                  <a:pt x="4749998" y="1323498"/>
                  <a:pt x="4749998" y="1385386"/>
                </a:cubicBezTo>
                <a:cubicBezTo>
                  <a:pt x="4749998" y="1447274"/>
                  <a:pt x="4800169" y="1497445"/>
                  <a:pt x="4862057" y="1497445"/>
                </a:cubicBezTo>
                <a:cubicBezTo>
                  <a:pt x="4923945" y="1497445"/>
                  <a:pt x="4974116" y="1447274"/>
                  <a:pt x="4974116" y="1385386"/>
                </a:cubicBezTo>
                <a:cubicBezTo>
                  <a:pt x="4974116" y="1323498"/>
                  <a:pt x="4923945" y="1273327"/>
                  <a:pt x="4862057" y="1273327"/>
                </a:cubicBezTo>
                <a:close/>
                <a:moveTo>
                  <a:pt x="3552247" y="1214980"/>
                </a:moveTo>
                <a:cubicBezTo>
                  <a:pt x="3490359" y="1214980"/>
                  <a:pt x="3440188" y="1265151"/>
                  <a:pt x="3440188" y="1327039"/>
                </a:cubicBezTo>
                <a:cubicBezTo>
                  <a:pt x="3440188" y="1388927"/>
                  <a:pt x="3490359" y="1439098"/>
                  <a:pt x="3552247" y="1439098"/>
                </a:cubicBezTo>
                <a:cubicBezTo>
                  <a:pt x="3614135" y="1439098"/>
                  <a:pt x="3664306" y="1388927"/>
                  <a:pt x="3664306" y="1327039"/>
                </a:cubicBezTo>
                <a:cubicBezTo>
                  <a:pt x="3664306" y="1265151"/>
                  <a:pt x="3614135" y="1214980"/>
                  <a:pt x="3552247" y="1214980"/>
                </a:cubicBezTo>
                <a:close/>
                <a:moveTo>
                  <a:pt x="2491832" y="1208198"/>
                </a:moveTo>
                <a:cubicBezTo>
                  <a:pt x="2429944" y="1208198"/>
                  <a:pt x="2379773" y="1258369"/>
                  <a:pt x="2379773" y="1320257"/>
                </a:cubicBezTo>
                <a:cubicBezTo>
                  <a:pt x="2379773" y="1382145"/>
                  <a:pt x="2429944" y="1432316"/>
                  <a:pt x="2491832" y="1432316"/>
                </a:cubicBezTo>
                <a:cubicBezTo>
                  <a:pt x="2553720" y="1432316"/>
                  <a:pt x="2603891" y="1382145"/>
                  <a:pt x="2603891" y="1320257"/>
                </a:cubicBezTo>
                <a:cubicBezTo>
                  <a:pt x="2603891" y="1258369"/>
                  <a:pt x="2553720" y="1208198"/>
                  <a:pt x="2491832" y="1208198"/>
                </a:cubicBezTo>
                <a:close/>
                <a:moveTo>
                  <a:pt x="1892775" y="1181660"/>
                </a:moveTo>
                <a:cubicBezTo>
                  <a:pt x="1830887" y="1181660"/>
                  <a:pt x="1780716" y="1231831"/>
                  <a:pt x="1780716" y="1293719"/>
                </a:cubicBezTo>
                <a:cubicBezTo>
                  <a:pt x="1780716" y="1355607"/>
                  <a:pt x="1830887" y="1405778"/>
                  <a:pt x="1892775" y="1405778"/>
                </a:cubicBezTo>
                <a:cubicBezTo>
                  <a:pt x="1954663" y="1405778"/>
                  <a:pt x="2004834" y="1355607"/>
                  <a:pt x="2004834" y="1293719"/>
                </a:cubicBezTo>
                <a:cubicBezTo>
                  <a:pt x="2004834" y="1231831"/>
                  <a:pt x="1954663" y="1181660"/>
                  <a:pt x="1892775" y="1181660"/>
                </a:cubicBezTo>
                <a:close/>
                <a:moveTo>
                  <a:pt x="3027554" y="1181626"/>
                </a:moveTo>
                <a:cubicBezTo>
                  <a:pt x="2965666" y="1181626"/>
                  <a:pt x="2915495" y="1231797"/>
                  <a:pt x="2915495" y="1293685"/>
                </a:cubicBezTo>
                <a:cubicBezTo>
                  <a:pt x="2915495" y="1355573"/>
                  <a:pt x="2965666" y="1405744"/>
                  <a:pt x="3027554" y="1405744"/>
                </a:cubicBezTo>
                <a:cubicBezTo>
                  <a:pt x="3089442" y="1405744"/>
                  <a:pt x="3139613" y="1355573"/>
                  <a:pt x="3139613" y="1293685"/>
                </a:cubicBezTo>
                <a:cubicBezTo>
                  <a:pt x="3139613" y="1231797"/>
                  <a:pt x="3089442" y="1181626"/>
                  <a:pt x="3027554" y="1181626"/>
                </a:cubicBezTo>
                <a:close/>
                <a:moveTo>
                  <a:pt x="3573856" y="757487"/>
                </a:moveTo>
                <a:cubicBezTo>
                  <a:pt x="3511968" y="757487"/>
                  <a:pt x="3461797" y="807658"/>
                  <a:pt x="3461797" y="869546"/>
                </a:cubicBezTo>
                <a:cubicBezTo>
                  <a:pt x="3461797" y="931434"/>
                  <a:pt x="3511968" y="981605"/>
                  <a:pt x="3573856" y="981605"/>
                </a:cubicBezTo>
                <a:cubicBezTo>
                  <a:pt x="3635744" y="981605"/>
                  <a:pt x="3685915" y="931434"/>
                  <a:pt x="3685915" y="869546"/>
                </a:cubicBezTo>
                <a:cubicBezTo>
                  <a:pt x="3685915" y="807658"/>
                  <a:pt x="3635744" y="757487"/>
                  <a:pt x="3573856" y="757487"/>
                </a:cubicBezTo>
                <a:close/>
                <a:moveTo>
                  <a:pt x="3092670" y="731038"/>
                </a:moveTo>
                <a:cubicBezTo>
                  <a:pt x="3030782" y="731038"/>
                  <a:pt x="2980611" y="781209"/>
                  <a:pt x="2980611" y="843097"/>
                </a:cubicBezTo>
                <a:cubicBezTo>
                  <a:pt x="2980611" y="904985"/>
                  <a:pt x="3030782" y="955156"/>
                  <a:pt x="3092670" y="955156"/>
                </a:cubicBezTo>
                <a:cubicBezTo>
                  <a:pt x="3154558" y="955156"/>
                  <a:pt x="3204729" y="904985"/>
                  <a:pt x="3204729" y="843097"/>
                </a:cubicBezTo>
                <a:cubicBezTo>
                  <a:pt x="3204729" y="781209"/>
                  <a:pt x="3154558" y="731038"/>
                  <a:pt x="3092670" y="731038"/>
                </a:cubicBezTo>
                <a:close/>
                <a:moveTo>
                  <a:pt x="4099071" y="724256"/>
                </a:moveTo>
                <a:cubicBezTo>
                  <a:pt x="4037183" y="724256"/>
                  <a:pt x="3987012" y="774427"/>
                  <a:pt x="3987012" y="836315"/>
                </a:cubicBezTo>
                <a:cubicBezTo>
                  <a:pt x="3987012" y="898203"/>
                  <a:pt x="4037183" y="948374"/>
                  <a:pt x="4099071" y="948374"/>
                </a:cubicBezTo>
                <a:cubicBezTo>
                  <a:pt x="4160959" y="948374"/>
                  <a:pt x="4211130" y="898203"/>
                  <a:pt x="4211130" y="836315"/>
                </a:cubicBezTo>
                <a:cubicBezTo>
                  <a:pt x="4211130" y="774427"/>
                  <a:pt x="4160959" y="724256"/>
                  <a:pt x="4099071" y="724256"/>
                </a:cubicBezTo>
                <a:close/>
                <a:moveTo>
                  <a:pt x="2476778" y="724256"/>
                </a:moveTo>
                <a:cubicBezTo>
                  <a:pt x="2414890" y="724256"/>
                  <a:pt x="2364719" y="774427"/>
                  <a:pt x="2364719" y="836315"/>
                </a:cubicBezTo>
                <a:cubicBezTo>
                  <a:pt x="2364719" y="898203"/>
                  <a:pt x="2414890" y="948374"/>
                  <a:pt x="2476778" y="948374"/>
                </a:cubicBezTo>
                <a:cubicBezTo>
                  <a:pt x="2538666" y="948374"/>
                  <a:pt x="2588837" y="898203"/>
                  <a:pt x="2588837" y="836315"/>
                </a:cubicBezTo>
                <a:cubicBezTo>
                  <a:pt x="2588837" y="774427"/>
                  <a:pt x="2538666" y="724256"/>
                  <a:pt x="2476778" y="724256"/>
                </a:cubicBezTo>
                <a:close/>
                <a:moveTo>
                  <a:pt x="1860886" y="724256"/>
                </a:moveTo>
                <a:cubicBezTo>
                  <a:pt x="1798998" y="724256"/>
                  <a:pt x="1748827" y="774427"/>
                  <a:pt x="1748827" y="836315"/>
                </a:cubicBezTo>
                <a:cubicBezTo>
                  <a:pt x="1748827" y="898203"/>
                  <a:pt x="1798998" y="948374"/>
                  <a:pt x="1860886" y="948374"/>
                </a:cubicBezTo>
                <a:cubicBezTo>
                  <a:pt x="1922774" y="948374"/>
                  <a:pt x="1972945" y="898203"/>
                  <a:pt x="1972945" y="836315"/>
                </a:cubicBezTo>
                <a:cubicBezTo>
                  <a:pt x="1972945" y="774427"/>
                  <a:pt x="1922774" y="724256"/>
                  <a:pt x="1860886" y="724256"/>
                </a:cubicBezTo>
                <a:close/>
                <a:moveTo>
                  <a:pt x="4953557" y="645394"/>
                </a:moveTo>
                <a:cubicBezTo>
                  <a:pt x="4891669" y="645394"/>
                  <a:pt x="4841498" y="695565"/>
                  <a:pt x="4841498" y="757453"/>
                </a:cubicBezTo>
                <a:cubicBezTo>
                  <a:pt x="4841498" y="819341"/>
                  <a:pt x="4891669" y="869512"/>
                  <a:pt x="4953557" y="869512"/>
                </a:cubicBezTo>
                <a:cubicBezTo>
                  <a:pt x="5015445" y="869512"/>
                  <a:pt x="5065616" y="819341"/>
                  <a:pt x="5065616" y="757453"/>
                </a:cubicBezTo>
                <a:cubicBezTo>
                  <a:pt x="5065616" y="695565"/>
                  <a:pt x="5015445" y="645394"/>
                  <a:pt x="4953557" y="645394"/>
                </a:cubicBezTo>
                <a:close/>
                <a:moveTo>
                  <a:pt x="1132935" y="612197"/>
                </a:moveTo>
                <a:cubicBezTo>
                  <a:pt x="1071047" y="612197"/>
                  <a:pt x="1020876" y="662368"/>
                  <a:pt x="1020876" y="724256"/>
                </a:cubicBezTo>
                <a:cubicBezTo>
                  <a:pt x="1020876" y="786144"/>
                  <a:pt x="1071047" y="836315"/>
                  <a:pt x="1132935" y="836315"/>
                </a:cubicBezTo>
                <a:cubicBezTo>
                  <a:pt x="1194823" y="836315"/>
                  <a:pt x="1244994" y="786144"/>
                  <a:pt x="1244994" y="724256"/>
                </a:cubicBezTo>
                <a:cubicBezTo>
                  <a:pt x="1244994" y="662368"/>
                  <a:pt x="1194823" y="612197"/>
                  <a:pt x="1132935" y="612197"/>
                </a:cubicBezTo>
                <a:close/>
                <a:moveTo>
                  <a:pt x="188771" y="500138"/>
                </a:moveTo>
                <a:cubicBezTo>
                  <a:pt x="126883" y="500138"/>
                  <a:pt x="76713" y="550309"/>
                  <a:pt x="76713" y="612197"/>
                </a:cubicBezTo>
                <a:cubicBezTo>
                  <a:pt x="76713" y="674085"/>
                  <a:pt x="126883" y="724256"/>
                  <a:pt x="188771" y="724256"/>
                </a:cubicBezTo>
                <a:cubicBezTo>
                  <a:pt x="250659" y="724256"/>
                  <a:pt x="300829" y="674085"/>
                  <a:pt x="300829" y="612197"/>
                </a:cubicBezTo>
                <a:cubicBezTo>
                  <a:pt x="300829" y="550309"/>
                  <a:pt x="250659" y="500138"/>
                  <a:pt x="188771" y="500138"/>
                </a:cubicBezTo>
                <a:close/>
                <a:moveTo>
                  <a:pt x="3505711" y="300083"/>
                </a:moveTo>
                <a:cubicBezTo>
                  <a:pt x="3443823" y="300083"/>
                  <a:pt x="3393652" y="350254"/>
                  <a:pt x="3393652" y="412142"/>
                </a:cubicBezTo>
                <a:cubicBezTo>
                  <a:pt x="3393652" y="474030"/>
                  <a:pt x="3443823" y="524201"/>
                  <a:pt x="3505711" y="524201"/>
                </a:cubicBezTo>
                <a:cubicBezTo>
                  <a:pt x="3567599" y="524201"/>
                  <a:pt x="3617770" y="474030"/>
                  <a:pt x="3617770" y="412142"/>
                </a:cubicBezTo>
                <a:cubicBezTo>
                  <a:pt x="3617770" y="350254"/>
                  <a:pt x="3567599" y="300083"/>
                  <a:pt x="3505711" y="300083"/>
                </a:cubicBezTo>
                <a:close/>
                <a:moveTo>
                  <a:pt x="0" y="0"/>
                </a:moveTo>
                <a:lnTo>
                  <a:pt x="5698717" y="0"/>
                </a:lnTo>
                <a:lnTo>
                  <a:pt x="5698717" y="3907492"/>
                </a:lnTo>
                <a:lnTo>
                  <a:pt x="0" y="3907492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27607" r="7489"/>
          <a:stretch/>
        </p:blipFill>
        <p:spPr>
          <a:xfrm>
            <a:off x="7528264" y="2354904"/>
            <a:ext cx="3640447" cy="31480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7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9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Implementation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first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experiments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1043877" y="1536490"/>
            <a:ext cx="577039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3. 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57x(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FPSxT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)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produce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a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sequence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90684" y="5634013"/>
            <a:ext cx="1008365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i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4D </a:t>
            </a:r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</a:t>
            </a:r>
            <a:r>
              <a:rPr lang="pt-BR" sz="2000" b="1" i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Splatting</a:t>
            </a:r>
            <a:r>
              <a:rPr lang="pt-BR" sz="2000" b="1" i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dataset</a:t>
            </a:r>
            <a:endParaRPr lang="pt-BR" sz="2000" b="1" i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8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4" t="10826" r="30737"/>
          <a:stretch/>
        </p:blipFill>
        <p:spPr>
          <a:xfrm>
            <a:off x="3465279" y="2634373"/>
            <a:ext cx="2595503" cy="251437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t="7072" r="32717"/>
          <a:stretch/>
        </p:blipFill>
        <p:spPr>
          <a:xfrm>
            <a:off x="832258" y="2621918"/>
            <a:ext cx="2400095" cy="252683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8" t="7980" r="32678"/>
          <a:stretch/>
        </p:blipFill>
        <p:spPr>
          <a:xfrm>
            <a:off x="6293708" y="2634374"/>
            <a:ext cx="2399376" cy="251437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6" t="8230" r="33030"/>
          <a:stretch/>
        </p:blipFill>
        <p:spPr>
          <a:xfrm>
            <a:off x="8926010" y="2634373"/>
            <a:ext cx="2405901" cy="251437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966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Implementation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first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experiments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複数の写真からリアルタイムレンダリング可能な高品質シーンを生成できる『3D Gaussian Splatting』 | CGinteres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" t="41518" r="5514" b="14495"/>
          <a:stretch/>
        </p:blipFill>
        <p:spPr bwMode="auto">
          <a:xfrm>
            <a:off x="567935" y="2182934"/>
            <a:ext cx="11056129" cy="241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>
            <a:off x="408189" y="6384508"/>
            <a:ext cx="1141679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Kerbl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et al., “</a:t>
            </a:r>
            <a:r>
              <a:rPr lang="en-US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Gaussian Splatting for Real-Time Radiance Field Rendering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”, ACM Trans.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Graph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.,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vol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42, nº4, 2023;</a:t>
            </a: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0</a:t>
            </a:r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9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44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Implementation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first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experiments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08189" y="6384508"/>
            <a:ext cx="1141679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Kerbl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et al., “</a:t>
            </a:r>
            <a:r>
              <a:rPr lang="en-US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Gaussian Splatting for Real-Time Radiance Field Rendering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”, ACM Trans.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Graph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.,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vol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42, nº4, 2023;</a:t>
            </a:r>
          </a:p>
        </p:txBody>
      </p:sp>
      <p:sp>
        <p:nvSpPr>
          <p:cNvPr id="2" name="Retângulo 1"/>
          <p:cNvSpPr/>
          <p:nvPr/>
        </p:nvSpPr>
        <p:spPr>
          <a:xfrm>
            <a:off x="2924258" y="289112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/>
          <p:cNvSpPr txBox="1"/>
          <p:nvPr/>
        </p:nvSpPr>
        <p:spPr>
          <a:xfrm>
            <a:off x="3076279" y="3247239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Initialization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0491728" y="179089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/>
          <p:cNvSpPr txBox="1"/>
          <p:nvPr/>
        </p:nvSpPr>
        <p:spPr>
          <a:xfrm>
            <a:off x="10643749" y="2147009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Projection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0485604" y="416740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/>
          <p:cNvSpPr txBox="1"/>
          <p:nvPr/>
        </p:nvSpPr>
        <p:spPr>
          <a:xfrm>
            <a:off x="10424874" y="4369630"/>
            <a:ext cx="280022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Adaptative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Density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Control</a:t>
            </a:r>
            <a:endParaRPr lang="pt-BR" sz="24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519339" y="1790895"/>
            <a:ext cx="2678766" cy="72698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ixaDeTexto 14"/>
          <p:cNvSpPr txBox="1"/>
          <p:nvPr/>
        </p:nvSpPr>
        <p:spPr>
          <a:xfrm>
            <a:off x="6671360" y="1888068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Camera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5" y="2930630"/>
            <a:ext cx="2941317" cy="2878000"/>
          </a:xfrm>
          <a:prstGeom prst="rect">
            <a:avLst/>
          </a:prstGeom>
        </p:spPr>
      </p:pic>
      <p:sp>
        <p:nvSpPr>
          <p:cNvPr id="17" name="Elipse 16"/>
          <p:cNvSpPr/>
          <p:nvPr/>
        </p:nvSpPr>
        <p:spPr>
          <a:xfrm>
            <a:off x="947339" y="3014473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lipse 17"/>
          <p:cNvSpPr/>
          <p:nvPr/>
        </p:nvSpPr>
        <p:spPr>
          <a:xfrm>
            <a:off x="1266459" y="2827030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ipse 18"/>
          <p:cNvSpPr/>
          <p:nvPr/>
        </p:nvSpPr>
        <p:spPr>
          <a:xfrm>
            <a:off x="1301004" y="3246316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e 19"/>
          <p:cNvSpPr/>
          <p:nvPr/>
        </p:nvSpPr>
        <p:spPr>
          <a:xfrm>
            <a:off x="1854376" y="3014473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lipse 21"/>
          <p:cNvSpPr/>
          <p:nvPr/>
        </p:nvSpPr>
        <p:spPr>
          <a:xfrm>
            <a:off x="1032207" y="3654819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lipse 22"/>
          <p:cNvSpPr/>
          <p:nvPr/>
        </p:nvSpPr>
        <p:spPr>
          <a:xfrm>
            <a:off x="1674941" y="3348387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lipse 24"/>
          <p:cNvSpPr/>
          <p:nvPr/>
        </p:nvSpPr>
        <p:spPr>
          <a:xfrm>
            <a:off x="1472943" y="3759592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lipse 25"/>
          <p:cNvSpPr/>
          <p:nvPr/>
        </p:nvSpPr>
        <p:spPr>
          <a:xfrm>
            <a:off x="1985823" y="3550885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lipse 26"/>
          <p:cNvSpPr/>
          <p:nvPr/>
        </p:nvSpPr>
        <p:spPr>
          <a:xfrm>
            <a:off x="1763955" y="3667037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e 27"/>
          <p:cNvSpPr/>
          <p:nvPr/>
        </p:nvSpPr>
        <p:spPr>
          <a:xfrm>
            <a:off x="1047388" y="3344976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ixaDeTexto 28"/>
          <p:cNvSpPr txBox="1"/>
          <p:nvPr/>
        </p:nvSpPr>
        <p:spPr>
          <a:xfrm>
            <a:off x="739666" y="4348355"/>
            <a:ext cx="15911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SfM</a:t>
            </a:r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867245" y="5821269"/>
            <a:ext cx="19829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</a:t>
            </a:r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Gaussians</a:t>
            </a:r>
            <a:endParaRPr lang="pt-BR" sz="2000" b="1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5" name="Seta para a Direita 4"/>
          <p:cNvSpPr/>
          <p:nvPr/>
        </p:nvSpPr>
        <p:spPr>
          <a:xfrm>
            <a:off x="2384717" y="3344976"/>
            <a:ext cx="4876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eta para a Direita 30"/>
          <p:cNvSpPr/>
          <p:nvPr/>
        </p:nvSpPr>
        <p:spPr>
          <a:xfrm>
            <a:off x="9429701" y="1972194"/>
            <a:ext cx="83043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Seta para a Direita 31"/>
          <p:cNvSpPr/>
          <p:nvPr/>
        </p:nvSpPr>
        <p:spPr>
          <a:xfrm rot="19680983">
            <a:off x="9021133" y="2748865"/>
            <a:ext cx="12719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eta para a Direita 32"/>
          <p:cNvSpPr/>
          <p:nvPr/>
        </p:nvSpPr>
        <p:spPr>
          <a:xfrm rot="12094063">
            <a:off x="9424818" y="4248850"/>
            <a:ext cx="918199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eta para a Direita 34"/>
          <p:cNvSpPr/>
          <p:nvPr/>
        </p:nvSpPr>
        <p:spPr>
          <a:xfrm>
            <a:off x="5852160" y="3341321"/>
            <a:ext cx="4876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tângulo 35"/>
          <p:cNvSpPr/>
          <p:nvPr/>
        </p:nvSpPr>
        <p:spPr>
          <a:xfrm>
            <a:off x="14319242" y="2968812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aixaDeTexto 36"/>
          <p:cNvSpPr txBox="1"/>
          <p:nvPr/>
        </p:nvSpPr>
        <p:spPr>
          <a:xfrm>
            <a:off x="14383145" y="3207995"/>
            <a:ext cx="255095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Differentiable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Tile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Rasterizer</a:t>
            </a:r>
            <a:endParaRPr lang="pt-BR" sz="24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18146756" y="2968812"/>
            <a:ext cx="2678766" cy="123544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aixaDeTexto 38"/>
          <p:cNvSpPr txBox="1"/>
          <p:nvPr/>
        </p:nvSpPr>
        <p:spPr>
          <a:xfrm>
            <a:off x="18210659" y="3263370"/>
            <a:ext cx="255095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 err="1">
                <a:solidFill>
                  <a:schemeClr val="bg1">
                    <a:lumMod val="9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</a:t>
            </a:r>
            <a:endParaRPr lang="pt-BR" sz="3600" b="1" dirty="0">
              <a:solidFill>
                <a:schemeClr val="bg1">
                  <a:lumMod val="9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40" name="Seta para a Direita 39"/>
          <p:cNvSpPr/>
          <p:nvPr/>
        </p:nvSpPr>
        <p:spPr>
          <a:xfrm rot="1874809">
            <a:off x="13279510" y="2227910"/>
            <a:ext cx="105349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eta para a Direita 41"/>
          <p:cNvSpPr/>
          <p:nvPr/>
        </p:nvSpPr>
        <p:spPr>
          <a:xfrm>
            <a:off x="17154108" y="3309324"/>
            <a:ext cx="83043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10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455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Implementation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first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experiments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08189" y="6384508"/>
            <a:ext cx="1141679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Kerbl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et al., “</a:t>
            </a:r>
            <a:r>
              <a:rPr lang="en-US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Gaussian Splatting for Real-Time Radiance Field Rendering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”, ACM Trans.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Graph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.,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vol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42, nº4, 2023;</a:t>
            </a:r>
          </a:p>
        </p:txBody>
      </p:sp>
      <p:sp>
        <p:nvSpPr>
          <p:cNvPr id="2" name="Retângulo 1"/>
          <p:cNvSpPr/>
          <p:nvPr/>
        </p:nvSpPr>
        <p:spPr>
          <a:xfrm>
            <a:off x="-6675614" y="289112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/>
          <p:cNvSpPr txBox="1"/>
          <p:nvPr/>
        </p:nvSpPr>
        <p:spPr>
          <a:xfrm>
            <a:off x="-6523593" y="3247239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Initialization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91856" y="179089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/>
          <p:cNvSpPr txBox="1"/>
          <p:nvPr/>
        </p:nvSpPr>
        <p:spPr>
          <a:xfrm>
            <a:off x="1043877" y="2147009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Projection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885732" y="416740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/>
          <p:cNvSpPr txBox="1"/>
          <p:nvPr/>
        </p:nvSpPr>
        <p:spPr>
          <a:xfrm>
            <a:off x="825002" y="4369630"/>
            <a:ext cx="280022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Adaptative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Density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Control</a:t>
            </a:r>
            <a:endParaRPr lang="pt-BR" sz="24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-3080533" y="1790895"/>
            <a:ext cx="2678766" cy="72698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ixaDeTexto 14"/>
          <p:cNvSpPr txBox="1"/>
          <p:nvPr/>
        </p:nvSpPr>
        <p:spPr>
          <a:xfrm>
            <a:off x="-2928512" y="1888068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Camera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0457" y="2930630"/>
            <a:ext cx="2941317" cy="2878000"/>
          </a:xfrm>
          <a:prstGeom prst="rect">
            <a:avLst/>
          </a:prstGeom>
        </p:spPr>
      </p:pic>
      <p:sp>
        <p:nvSpPr>
          <p:cNvPr id="17" name="Elipse 16"/>
          <p:cNvSpPr/>
          <p:nvPr/>
        </p:nvSpPr>
        <p:spPr>
          <a:xfrm>
            <a:off x="-8652533" y="3014473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lipse 17"/>
          <p:cNvSpPr/>
          <p:nvPr/>
        </p:nvSpPr>
        <p:spPr>
          <a:xfrm>
            <a:off x="-8333413" y="2827030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ipse 18"/>
          <p:cNvSpPr/>
          <p:nvPr/>
        </p:nvSpPr>
        <p:spPr>
          <a:xfrm>
            <a:off x="-8298868" y="3246316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e 19"/>
          <p:cNvSpPr/>
          <p:nvPr/>
        </p:nvSpPr>
        <p:spPr>
          <a:xfrm>
            <a:off x="-7745496" y="3014473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lipse 21"/>
          <p:cNvSpPr/>
          <p:nvPr/>
        </p:nvSpPr>
        <p:spPr>
          <a:xfrm>
            <a:off x="-8567665" y="3654819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lipse 22"/>
          <p:cNvSpPr/>
          <p:nvPr/>
        </p:nvSpPr>
        <p:spPr>
          <a:xfrm>
            <a:off x="-7924931" y="3348387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lipse 24"/>
          <p:cNvSpPr/>
          <p:nvPr/>
        </p:nvSpPr>
        <p:spPr>
          <a:xfrm>
            <a:off x="-8126929" y="3759592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lipse 25"/>
          <p:cNvSpPr/>
          <p:nvPr/>
        </p:nvSpPr>
        <p:spPr>
          <a:xfrm>
            <a:off x="-7614049" y="3550885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lipse 26"/>
          <p:cNvSpPr/>
          <p:nvPr/>
        </p:nvSpPr>
        <p:spPr>
          <a:xfrm>
            <a:off x="-7835917" y="3667037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e 27"/>
          <p:cNvSpPr/>
          <p:nvPr/>
        </p:nvSpPr>
        <p:spPr>
          <a:xfrm>
            <a:off x="-8552484" y="3344976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ixaDeTexto 28"/>
          <p:cNvSpPr txBox="1"/>
          <p:nvPr/>
        </p:nvSpPr>
        <p:spPr>
          <a:xfrm>
            <a:off x="-8860206" y="4348355"/>
            <a:ext cx="15911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SfM</a:t>
            </a:r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-2732627" y="5821269"/>
            <a:ext cx="19829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</a:t>
            </a:r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Gaussians</a:t>
            </a:r>
            <a:endParaRPr lang="pt-BR" sz="2000" b="1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5" name="Seta para a Direita 4"/>
          <p:cNvSpPr/>
          <p:nvPr/>
        </p:nvSpPr>
        <p:spPr>
          <a:xfrm>
            <a:off x="-7215155" y="3344976"/>
            <a:ext cx="4876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eta para a Direita 30"/>
          <p:cNvSpPr/>
          <p:nvPr/>
        </p:nvSpPr>
        <p:spPr>
          <a:xfrm>
            <a:off x="-170171" y="1972194"/>
            <a:ext cx="83043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Seta para a Direita 31"/>
          <p:cNvSpPr/>
          <p:nvPr/>
        </p:nvSpPr>
        <p:spPr>
          <a:xfrm rot="19680983">
            <a:off x="-578739" y="2748865"/>
            <a:ext cx="12719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eta para a Direita 32"/>
          <p:cNvSpPr/>
          <p:nvPr/>
        </p:nvSpPr>
        <p:spPr>
          <a:xfrm rot="12094063">
            <a:off x="-175054" y="4248850"/>
            <a:ext cx="918199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eta para a Direita 34"/>
          <p:cNvSpPr/>
          <p:nvPr/>
        </p:nvSpPr>
        <p:spPr>
          <a:xfrm>
            <a:off x="-3747712" y="3341321"/>
            <a:ext cx="4876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tângulo 35"/>
          <p:cNvSpPr/>
          <p:nvPr/>
        </p:nvSpPr>
        <p:spPr>
          <a:xfrm>
            <a:off x="4719370" y="2968812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aixaDeTexto 36"/>
          <p:cNvSpPr txBox="1"/>
          <p:nvPr/>
        </p:nvSpPr>
        <p:spPr>
          <a:xfrm>
            <a:off x="4783273" y="3207995"/>
            <a:ext cx="255095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Differentiable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Tile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Rasterizer</a:t>
            </a:r>
            <a:endParaRPr lang="pt-BR" sz="24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8546884" y="2968812"/>
            <a:ext cx="2678766" cy="123544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aixaDeTexto 38"/>
          <p:cNvSpPr txBox="1"/>
          <p:nvPr/>
        </p:nvSpPr>
        <p:spPr>
          <a:xfrm>
            <a:off x="8610787" y="3263370"/>
            <a:ext cx="255095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 err="1">
                <a:solidFill>
                  <a:schemeClr val="bg1">
                    <a:lumMod val="9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</a:t>
            </a:r>
            <a:endParaRPr lang="pt-BR" sz="3600" b="1" dirty="0">
              <a:solidFill>
                <a:schemeClr val="bg1">
                  <a:lumMod val="9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40" name="Seta para a Direita 39"/>
          <p:cNvSpPr/>
          <p:nvPr/>
        </p:nvSpPr>
        <p:spPr>
          <a:xfrm rot="1874809">
            <a:off x="3679638" y="2227910"/>
            <a:ext cx="105349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eta para a Direita 41"/>
          <p:cNvSpPr/>
          <p:nvPr/>
        </p:nvSpPr>
        <p:spPr>
          <a:xfrm>
            <a:off x="7554236" y="3309324"/>
            <a:ext cx="83043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11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58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Implementation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first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experiments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08189" y="6384508"/>
            <a:ext cx="1141679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Kerbl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et al., “</a:t>
            </a:r>
            <a:r>
              <a:rPr lang="en-US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Gaussian Splatting for Real-Time Radiance Field Rendering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”, ACM Trans.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Graph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.,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vol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42, nº4, 2023;</a:t>
            </a:r>
          </a:p>
        </p:txBody>
      </p:sp>
      <p:sp>
        <p:nvSpPr>
          <p:cNvPr id="2" name="Retângulo 1"/>
          <p:cNvSpPr/>
          <p:nvPr/>
        </p:nvSpPr>
        <p:spPr>
          <a:xfrm>
            <a:off x="-3486937" y="289112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/>
          <p:cNvSpPr txBox="1"/>
          <p:nvPr/>
        </p:nvSpPr>
        <p:spPr>
          <a:xfrm>
            <a:off x="-3334916" y="3247239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Initialization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080533" y="179089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/>
          <p:cNvSpPr txBox="1"/>
          <p:nvPr/>
        </p:nvSpPr>
        <p:spPr>
          <a:xfrm>
            <a:off x="4232554" y="2147009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Projection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074409" y="4167405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/>
          <p:cNvSpPr txBox="1"/>
          <p:nvPr/>
        </p:nvSpPr>
        <p:spPr>
          <a:xfrm>
            <a:off x="4013679" y="4369630"/>
            <a:ext cx="280022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Adaptative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Density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Control</a:t>
            </a:r>
            <a:endParaRPr lang="pt-BR" sz="24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08144" y="1790895"/>
            <a:ext cx="2678766" cy="72698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ixaDeTexto 14"/>
          <p:cNvSpPr txBox="1"/>
          <p:nvPr/>
        </p:nvSpPr>
        <p:spPr>
          <a:xfrm>
            <a:off x="260165" y="1888068"/>
            <a:ext cx="23747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Camera</a:t>
            </a:r>
            <a:endParaRPr lang="pt-BR" sz="28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80" y="2930630"/>
            <a:ext cx="2941317" cy="2878000"/>
          </a:xfrm>
          <a:prstGeom prst="rect">
            <a:avLst/>
          </a:prstGeom>
        </p:spPr>
      </p:pic>
      <p:sp>
        <p:nvSpPr>
          <p:cNvPr id="17" name="Elipse 16"/>
          <p:cNvSpPr/>
          <p:nvPr/>
        </p:nvSpPr>
        <p:spPr>
          <a:xfrm>
            <a:off x="-5463856" y="3014473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lipse 17"/>
          <p:cNvSpPr/>
          <p:nvPr/>
        </p:nvSpPr>
        <p:spPr>
          <a:xfrm>
            <a:off x="-5144736" y="2827030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ipse 18"/>
          <p:cNvSpPr/>
          <p:nvPr/>
        </p:nvSpPr>
        <p:spPr>
          <a:xfrm>
            <a:off x="-5110191" y="3246316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e 19"/>
          <p:cNvSpPr/>
          <p:nvPr/>
        </p:nvSpPr>
        <p:spPr>
          <a:xfrm>
            <a:off x="-4556819" y="3014473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lipse 21"/>
          <p:cNvSpPr/>
          <p:nvPr/>
        </p:nvSpPr>
        <p:spPr>
          <a:xfrm>
            <a:off x="-5378988" y="3654819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lipse 22"/>
          <p:cNvSpPr/>
          <p:nvPr/>
        </p:nvSpPr>
        <p:spPr>
          <a:xfrm>
            <a:off x="-4736254" y="3348387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lipse 24"/>
          <p:cNvSpPr/>
          <p:nvPr/>
        </p:nvSpPr>
        <p:spPr>
          <a:xfrm>
            <a:off x="-4938252" y="3759592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lipse 25"/>
          <p:cNvSpPr/>
          <p:nvPr/>
        </p:nvSpPr>
        <p:spPr>
          <a:xfrm>
            <a:off x="-4425372" y="3550885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lipse 26"/>
          <p:cNvSpPr/>
          <p:nvPr/>
        </p:nvSpPr>
        <p:spPr>
          <a:xfrm>
            <a:off x="-4647240" y="3667037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e 27"/>
          <p:cNvSpPr/>
          <p:nvPr/>
        </p:nvSpPr>
        <p:spPr>
          <a:xfrm>
            <a:off x="-5363807" y="3344976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ixaDeTexto 28"/>
          <p:cNvSpPr txBox="1"/>
          <p:nvPr/>
        </p:nvSpPr>
        <p:spPr>
          <a:xfrm>
            <a:off x="-5671529" y="4348355"/>
            <a:ext cx="15911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SfM</a:t>
            </a:r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456050" y="5821269"/>
            <a:ext cx="19829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</a:t>
            </a:r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Gaussians</a:t>
            </a:r>
            <a:endParaRPr lang="pt-BR" sz="2000" b="1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5" name="Seta para a Direita 4"/>
          <p:cNvSpPr/>
          <p:nvPr/>
        </p:nvSpPr>
        <p:spPr>
          <a:xfrm>
            <a:off x="-4026478" y="3344976"/>
            <a:ext cx="4876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eta para a Direita 30"/>
          <p:cNvSpPr/>
          <p:nvPr/>
        </p:nvSpPr>
        <p:spPr>
          <a:xfrm>
            <a:off x="3018506" y="1972194"/>
            <a:ext cx="83043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Seta para a Direita 31"/>
          <p:cNvSpPr/>
          <p:nvPr/>
        </p:nvSpPr>
        <p:spPr>
          <a:xfrm rot="19680983">
            <a:off x="2609938" y="2748865"/>
            <a:ext cx="12719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eta para a Direita 32"/>
          <p:cNvSpPr/>
          <p:nvPr/>
        </p:nvSpPr>
        <p:spPr>
          <a:xfrm rot="12094063">
            <a:off x="3013623" y="4248850"/>
            <a:ext cx="918199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eta para a Direita 34"/>
          <p:cNvSpPr/>
          <p:nvPr/>
        </p:nvSpPr>
        <p:spPr>
          <a:xfrm>
            <a:off x="-559035" y="3341321"/>
            <a:ext cx="48768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tângulo 35"/>
          <p:cNvSpPr/>
          <p:nvPr/>
        </p:nvSpPr>
        <p:spPr>
          <a:xfrm>
            <a:off x="7908047" y="2968812"/>
            <a:ext cx="2678766" cy="12354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aixaDeTexto 36"/>
          <p:cNvSpPr txBox="1"/>
          <p:nvPr/>
        </p:nvSpPr>
        <p:spPr>
          <a:xfrm>
            <a:off x="7971950" y="3207995"/>
            <a:ext cx="255095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Differentiable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Tile </a:t>
            </a:r>
            <a:r>
              <a:rPr lang="pt-BR" sz="2400" dirty="0" err="1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Rasterizer</a:t>
            </a:r>
            <a:endParaRPr lang="pt-BR" sz="2400" dirty="0">
              <a:solidFill>
                <a:schemeClr val="accent1">
                  <a:lumMod val="50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11735561" y="2968812"/>
            <a:ext cx="2678766" cy="123544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aixaDeTexto 38"/>
          <p:cNvSpPr txBox="1"/>
          <p:nvPr/>
        </p:nvSpPr>
        <p:spPr>
          <a:xfrm>
            <a:off x="11799464" y="3263370"/>
            <a:ext cx="255095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 err="1">
                <a:solidFill>
                  <a:schemeClr val="bg1">
                    <a:lumMod val="9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</a:t>
            </a:r>
            <a:endParaRPr lang="pt-BR" sz="3600" b="1" dirty="0">
              <a:solidFill>
                <a:schemeClr val="bg1">
                  <a:lumMod val="9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40" name="Seta para a Direita 39"/>
          <p:cNvSpPr/>
          <p:nvPr/>
        </p:nvSpPr>
        <p:spPr>
          <a:xfrm rot="1874809">
            <a:off x="6868315" y="2227910"/>
            <a:ext cx="105349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eta para a Direita 41"/>
          <p:cNvSpPr/>
          <p:nvPr/>
        </p:nvSpPr>
        <p:spPr>
          <a:xfrm>
            <a:off x="10742913" y="3309324"/>
            <a:ext cx="830430" cy="241561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Seta para a Direita 42"/>
          <p:cNvSpPr/>
          <p:nvPr/>
        </p:nvSpPr>
        <p:spPr>
          <a:xfrm rot="10800000">
            <a:off x="10742913" y="3755937"/>
            <a:ext cx="830430" cy="24156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Seta para a Direita 43"/>
          <p:cNvSpPr/>
          <p:nvPr/>
        </p:nvSpPr>
        <p:spPr>
          <a:xfrm rot="12595607">
            <a:off x="6874832" y="2660057"/>
            <a:ext cx="946323" cy="24156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Seta para a Direita 44"/>
          <p:cNvSpPr/>
          <p:nvPr/>
        </p:nvSpPr>
        <p:spPr>
          <a:xfrm rot="8992957">
            <a:off x="6878799" y="4347688"/>
            <a:ext cx="946323" cy="24156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Seta para a Direita 45"/>
          <p:cNvSpPr/>
          <p:nvPr/>
        </p:nvSpPr>
        <p:spPr>
          <a:xfrm rot="8992957">
            <a:off x="2757066" y="3136301"/>
            <a:ext cx="1127850" cy="24156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12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48" name="CaixaDeTexto 47"/>
          <p:cNvSpPr txBox="1"/>
          <p:nvPr/>
        </p:nvSpPr>
        <p:spPr>
          <a:xfrm>
            <a:off x="7347993" y="4785128"/>
            <a:ext cx="460200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Color 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opacity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gradients</a:t>
            </a:r>
            <a:endParaRPr lang="pt-BR" sz="2400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Spacial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positions</a:t>
            </a:r>
            <a:endParaRPr lang="pt-BR" sz="2400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Covariance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matrix</a:t>
            </a:r>
            <a:endParaRPr lang="pt-BR" sz="2400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073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569" y="1165781"/>
            <a:ext cx="4715676" cy="433061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229225" y="4295776"/>
            <a:ext cx="1733550" cy="173355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elogramo 2"/>
          <p:cNvSpPr/>
          <p:nvPr/>
        </p:nvSpPr>
        <p:spPr>
          <a:xfrm rot="20781726">
            <a:off x="8727493" y="3828852"/>
            <a:ext cx="2236557" cy="1828801"/>
          </a:xfrm>
          <a:prstGeom prst="parallelogram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elogramo 3"/>
          <p:cNvSpPr/>
          <p:nvPr/>
        </p:nvSpPr>
        <p:spPr>
          <a:xfrm rot="818274" flipV="1">
            <a:off x="1227950" y="3828851"/>
            <a:ext cx="2236557" cy="1828801"/>
          </a:xfrm>
          <a:prstGeom prst="parallelogram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/>
          <p:cNvSpPr txBox="1"/>
          <p:nvPr/>
        </p:nvSpPr>
        <p:spPr>
          <a:xfrm rot="857634">
            <a:off x="1447799" y="5762194"/>
            <a:ext cx="15911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Camera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A1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300410" y="6152484"/>
            <a:ext cx="15911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Camera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B1</a:t>
            </a:r>
          </a:p>
        </p:txBody>
      </p:sp>
      <p:sp>
        <p:nvSpPr>
          <p:cNvPr id="7" name="CaixaDeTexto 6"/>
          <p:cNvSpPr txBox="1"/>
          <p:nvPr/>
        </p:nvSpPr>
        <p:spPr>
          <a:xfrm rot="20753004">
            <a:off x="9153025" y="5762194"/>
            <a:ext cx="15911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Camera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C1</a:t>
            </a:r>
          </a:p>
        </p:txBody>
      </p:sp>
      <p:sp>
        <p:nvSpPr>
          <p:cNvPr id="8" name="Elipse 7"/>
          <p:cNvSpPr/>
          <p:nvPr/>
        </p:nvSpPr>
        <p:spPr>
          <a:xfrm>
            <a:off x="1657350" y="4061524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ipse 8"/>
          <p:cNvSpPr/>
          <p:nvPr/>
        </p:nvSpPr>
        <p:spPr>
          <a:xfrm>
            <a:off x="2346228" y="5045425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/>
          <p:cNvSpPr/>
          <p:nvPr/>
        </p:nvSpPr>
        <p:spPr>
          <a:xfrm>
            <a:off x="2740091" y="4178650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e 10"/>
          <p:cNvSpPr/>
          <p:nvPr/>
        </p:nvSpPr>
        <p:spPr>
          <a:xfrm>
            <a:off x="5476875" y="4626125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ipse 11"/>
          <p:cNvSpPr/>
          <p:nvPr/>
        </p:nvSpPr>
        <p:spPr>
          <a:xfrm>
            <a:off x="6651626" y="5661292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ipse 12"/>
          <p:cNvSpPr/>
          <p:nvPr/>
        </p:nvSpPr>
        <p:spPr>
          <a:xfrm>
            <a:off x="5984526" y="5045425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ipse 13"/>
          <p:cNvSpPr/>
          <p:nvPr/>
        </p:nvSpPr>
        <p:spPr>
          <a:xfrm>
            <a:off x="10306050" y="3944398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e 14"/>
          <p:cNvSpPr/>
          <p:nvPr/>
        </p:nvSpPr>
        <p:spPr>
          <a:xfrm>
            <a:off x="9611519" y="5162551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e 15"/>
          <p:cNvSpPr/>
          <p:nvPr/>
        </p:nvSpPr>
        <p:spPr>
          <a:xfrm>
            <a:off x="9611519" y="4371328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e 16"/>
          <p:cNvSpPr/>
          <p:nvPr/>
        </p:nvSpPr>
        <p:spPr>
          <a:xfrm>
            <a:off x="6068164" y="3792886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ipse 18"/>
          <p:cNvSpPr/>
          <p:nvPr/>
        </p:nvSpPr>
        <p:spPr>
          <a:xfrm>
            <a:off x="5711127" y="1819723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e 19"/>
          <p:cNvSpPr/>
          <p:nvPr/>
        </p:nvSpPr>
        <p:spPr>
          <a:xfrm>
            <a:off x="6721605" y="2506638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Conector reto 24"/>
          <p:cNvCxnSpPr>
            <a:stCxn id="8" idx="7"/>
            <a:endCxn id="19" idx="3"/>
          </p:cNvCxnSpPr>
          <p:nvPr/>
        </p:nvCxnSpPr>
        <p:spPr>
          <a:xfrm flipV="1">
            <a:off x="1857297" y="2019670"/>
            <a:ext cx="3888135" cy="207615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>
            <a:stCxn id="11" idx="0"/>
            <a:endCxn id="19" idx="4"/>
          </p:cNvCxnSpPr>
          <p:nvPr/>
        </p:nvCxnSpPr>
        <p:spPr>
          <a:xfrm flipV="1">
            <a:off x="5594001" y="2053975"/>
            <a:ext cx="234252" cy="257215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>
            <a:stCxn id="14" idx="1"/>
            <a:endCxn id="19" idx="6"/>
          </p:cNvCxnSpPr>
          <p:nvPr/>
        </p:nvCxnSpPr>
        <p:spPr>
          <a:xfrm flipH="1" flipV="1">
            <a:off x="5945379" y="1936849"/>
            <a:ext cx="4394976" cy="204185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>
            <a:stCxn id="10" idx="7"/>
            <a:endCxn id="17" idx="2"/>
          </p:cNvCxnSpPr>
          <p:nvPr/>
        </p:nvCxnSpPr>
        <p:spPr>
          <a:xfrm flipV="1">
            <a:off x="2940038" y="3910012"/>
            <a:ext cx="3128126" cy="302943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>
            <a:stCxn id="13" idx="0"/>
            <a:endCxn id="17" idx="4"/>
          </p:cNvCxnSpPr>
          <p:nvPr/>
        </p:nvCxnSpPr>
        <p:spPr>
          <a:xfrm flipV="1">
            <a:off x="6101652" y="4027138"/>
            <a:ext cx="83638" cy="101828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>
            <a:stCxn id="16" idx="2"/>
            <a:endCxn id="17" idx="6"/>
          </p:cNvCxnSpPr>
          <p:nvPr/>
        </p:nvCxnSpPr>
        <p:spPr>
          <a:xfrm flipH="1" flipV="1">
            <a:off x="6302416" y="3910012"/>
            <a:ext cx="3309103" cy="57844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>
            <a:stCxn id="9" idx="6"/>
            <a:endCxn id="20" idx="4"/>
          </p:cNvCxnSpPr>
          <p:nvPr/>
        </p:nvCxnSpPr>
        <p:spPr>
          <a:xfrm flipV="1">
            <a:off x="2580480" y="2740890"/>
            <a:ext cx="4258251" cy="242166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>
            <a:stCxn id="12" idx="0"/>
            <a:endCxn id="20" idx="4"/>
          </p:cNvCxnSpPr>
          <p:nvPr/>
        </p:nvCxnSpPr>
        <p:spPr>
          <a:xfrm flipV="1">
            <a:off x="6768752" y="2740890"/>
            <a:ext cx="69979" cy="292040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>
            <a:stCxn id="15" idx="1"/>
            <a:endCxn id="20" idx="5"/>
          </p:cNvCxnSpPr>
          <p:nvPr/>
        </p:nvCxnSpPr>
        <p:spPr>
          <a:xfrm flipH="1" flipV="1">
            <a:off x="6921552" y="2706585"/>
            <a:ext cx="2724272" cy="249027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Structure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for Motion (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SfM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)</a:t>
            </a:r>
          </a:p>
        </p:txBody>
      </p:sp>
      <p:cxnSp>
        <p:nvCxnSpPr>
          <p:cNvPr id="54" name="Conector reto 5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13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8838370" y="1532078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e 38"/>
          <p:cNvSpPr/>
          <p:nvPr/>
        </p:nvSpPr>
        <p:spPr>
          <a:xfrm>
            <a:off x="8838370" y="1995469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aixaDeTexto 39"/>
          <p:cNvSpPr txBox="1"/>
          <p:nvPr/>
        </p:nvSpPr>
        <p:spPr>
          <a:xfrm>
            <a:off x="9128257" y="1459985"/>
            <a:ext cx="190466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Salient</a:t>
            </a:r>
            <a:r>
              <a:rPr lang="pt-BR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9128257" y="1938340"/>
            <a:ext cx="201986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Projected</a:t>
            </a:r>
            <a:r>
              <a:rPr lang="pt-BR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</a:p>
        </p:txBody>
      </p:sp>
    </p:spTree>
    <p:extLst>
      <p:ext uri="{BB962C8B-B14F-4D97-AF65-F5344CB8AC3E}">
        <p14:creationId xmlns:p14="http://schemas.microsoft.com/office/powerpoint/2010/main" val="310202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49" y="1532526"/>
            <a:ext cx="12194749" cy="11198979"/>
          </a:xfrm>
          <a:prstGeom prst="rect">
            <a:avLst/>
          </a:prstGeom>
        </p:spPr>
      </p:pic>
      <p:sp>
        <p:nvSpPr>
          <p:cNvPr id="53" name="CaixaDeTexto 52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Structure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for Motion (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SfM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)</a:t>
            </a:r>
          </a:p>
        </p:txBody>
      </p:sp>
      <p:cxnSp>
        <p:nvCxnSpPr>
          <p:cNvPr id="54" name="Conector reto 5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14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071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Construction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of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a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sparse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cloud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5958840" y="2128368"/>
            <a:ext cx="518928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Sparse</a:t>
            </a:r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: set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spacial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that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don’t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have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normals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aren’t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correlated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6687232" y="3013267"/>
                <a:ext cx="3732497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4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pt-B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4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232" y="3013267"/>
                <a:ext cx="3732497" cy="8298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5979428" y="4017863"/>
                <a:ext cx="5189283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where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 b="0" i="0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Σ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is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the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covariance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matrix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428" y="4017863"/>
                <a:ext cx="5189283" cy="400110"/>
              </a:xfrm>
              <a:prstGeom prst="rect">
                <a:avLst/>
              </a:prstGeom>
              <a:blipFill>
                <a:blip r:embed="rId3"/>
                <a:stretch>
                  <a:fillRect l="-1293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9900" r="10028"/>
          <a:stretch/>
        </p:blipFill>
        <p:spPr>
          <a:xfrm>
            <a:off x="1430867" y="1699672"/>
            <a:ext cx="4157133" cy="436065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15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5958840" y="5335821"/>
            <a:ext cx="518928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elipses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represented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in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rendering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cxnSp>
        <p:nvCxnSpPr>
          <p:cNvPr id="9" name="Conector de Seta Reta 8"/>
          <p:cNvCxnSpPr>
            <a:endCxn id="26" idx="1"/>
          </p:cNvCxnSpPr>
          <p:nvPr/>
        </p:nvCxnSpPr>
        <p:spPr>
          <a:xfrm>
            <a:off x="4766097" y="4199239"/>
            <a:ext cx="1192743" cy="13366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/>
          <p:cNvCxnSpPr>
            <a:endCxn id="26" idx="1"/>
          </p:cNvCxnSpPr>
          <p:nvPr/>
        </p:nvCxnSpPr>
        <p:spPr>
          <a:xfrm>
            <a:off x="2477446" y="4399294"/>
            <a:ext cx="3481394" cy="1136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395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465" y="1722677"/>
            <a:ext cx="5864550" cy="4263256"/>
          </a:xfrm>
          <a:prstGeom prst="rect">
            <a:avLst/>
          </a:prstGeom>
        </p:spPr>
      </p:pic>
      <p:sp>
        <p:nvSpPr>
          <p:cNvPr id="3" name="Paralelogramo 2"/>
          <p:cNvSpPr/>
          <p:nvPr/>
        </p:nvSpPr>
        <p:spPr>
          <a:xfrm rot="20781726">
            <a:off x="8727493" y="3828852"/>
            <a:ext cx="2236557" cy="1828801"/>
          </a:xfrm>
          <a:prstGeom prst="parallelogram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/>
          <p:cNvSpPr txBox="1"/>
          <p:nvPr/>
        </p:nvSpPr>
        <p:spPr>
          <a:xfrm rot="20753004">
            <a:off x="9153025" y="5762194"/>
            <a:ext cx="15911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Camera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C1</a:t>
            </a:r>
          </a:p>
        </p:txBody>
      </p:sp>
      <p:sp>
        <p:nvSpPr>
          <p:cNvPr id="14" name="Elipse 13"/>
          <p:cNvSpPr/>
          <p:nvPr/>
        </p:nvSpPr>
        <p:spPr>
          <a:xfrm>
            <a:off x="10306050" y="3944398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e 14"/>
          <p:cNvSpPr/>
          <p:nvPr/>
        </p:nvSpPr>
        <p:spPr>
          <a:xfrm>
            <a:off x="9611519" y="5162551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e 15"/>
          <p:cNvSpPr/>
          <p:nvPr/>
        </p:nvSpPr>
        <p:spPr>
          <a:xfrm>
            <a:off x="9611519" y="4371328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Conector reto 49"/>
          <p:cNvCxnSpPr>
            <a:stCxn id="34" idx="6"/>
            <a:endCxn id="16" idx="2"/>
          </p:cNvCxnSpPr>
          <p:nvPr/>
        </p:nvCxnSpPr>
        <p:spPr>
          <a:xfrm>
            <a:off x="3156106" y="3223634"/>
            <a:ext cx="6455413" cy="126482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Defining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camera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position</a:t>
            </a:r>
          </a:p>
        </p:txBody>
      </p:sp>
      <p:cxnSp>
        <p:nvCxnSpPr>
          <p:cNvPr id="54" name="Conector reto 5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ipse 33"/>
          <p:cNvSpPr/>
          <p:nvPr/>
        </p:nvSpPr>
        <p:spPr>
          <a:xfrm>
            <a:off x="2921854" y="3106508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lipse 35"/>
          <p:cNvSpPr/>
          <p:nvPr/>
        </p:nvSpPr>
        <p:spPr>
          <a:xfrm>
            <a:off x="4054774" y="2721264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lipse 36"/>
          <p:cNvSpPr/>
          <p:nvPr/>
        </p:nvSpPr>
        <p:spPr>
          <a:xfrm>
            <a:off x="4289026" y="3934964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e 38"/>
          <p:cNvSpPr/>
          <p:nvPr/>
        </p:nvSpPr>
        <p:spPr>
          <a:xfrm>
            <a:off x="1603947" y="4962604"/>
            <a:ext cx="234252" cy="2342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Elipse 39"/>
          <p:cNvSpPr/>
          <p:nvPr/>
        </p:nvSpPr>
        <p:spPr>
          <a:xfrm>
            <a:off x="10197275" y="4642170"/>
            <a:ext cx="234252" cy="23425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Conector reto 41"/>
          <p:cNvCxnSpPr>
            <a:stCxn id="39" idx="6"/>
            <a:endCxn id="15" idx="2"/>
          </p:cNvCxnSpPr>
          <p:nvPr/>
        </p:nvCxnSpPr>
        <p:spPr>
          <a:xfrm>
            <a:off x="1838199" y="5079730"/>
            <a:ext cx="7773320" cy="1999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>
            <a:stCxn id="36" idx="6"/>
            <a:endCxn id="14" idx="1"/>
          </p:cNvCxnSpPr>
          <p:nvPr/>
        </p:nvCxnSpPr>
        <p:spPr>
          <a:xfrm>
            <a:off x="4289026" y="2838390"/>
            <a:ext cx="6051329" cy="114031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>
            <a:stCxn id="37" idx="6"/>
            <a:endCxn id="40" idx="2"/>
          </p:cNvCxnSpPr>
          <p:nvPr/>
        </p:nvCxnSpPr>
        <p:spPr>
          <a:xfrm>
            <a:off x="4523278" y="4052090"/>
            <a:ext cx="5673997" cy="70720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aixaDeTexto 50"/>
              <p:cNvSpPr txBox="1"/>
              <p:nvPr/>
            </p:nvSpPr>
            <p:spPr>
              <a:xfrm>
                <a:off x="6629400" y="1391191"/>
                <a:ext cx="4539311" cy="101566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The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previous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representation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allows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to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predict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the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position via a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viewing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transformation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𝑊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, </a:t>
                </a:r>
              </a:p>
            </p:txBody>
          </p:sp>
        </mc:Choice>
        <mc:Fallback xmlns="">
          <p:sp>
            <p:nvSpPr>
              <p:cNvPr id="51" name="CaixaDeTex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1391191"/>
                <a:ext cx="4539311" cy="1015663"/>
              </a:xfrm>
              <a:prstGeom prst="rect">
                <a:avLst/>
              </a:prstGeom>
              <a:blipFill>
                <a:blip r:embed="rId4"/>
                <a:stretch>
                  <a:fillRect l="-1478" t="-1796" r="-806" b="-10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aixaDeTexto 54"/>
              <p:cNvSpPr txBox="1"/>
              <p:nvPr/>
            </p:nvSpPr>
            <p:spPr>
              <a:xfrm>
                <a:off x="7570358" y="2591396"/>
                <a:ext cx="26573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BR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B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𝐽𝑊</m:t>
                          </m:r>
                        </m:e>
                      </m:d>
                      <m:r>
                        <m:rPr>
                          <m:sty m:val="p"/>
                        </m:rPr>
                        <a:rPr lang="pt-BR" sz="2400" b="0" i="0" smtClean="0">
                          <a:latin typeface="Cambria Math" panose="02040503050406030204" pitchFamily="18" charset="0"/>
                        </a:rPr>
                        <m:t>Σ</m:t>
                      </m:r>
                      <m:sSup>
                        <m:sSupPr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pt-BR" sz="24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CaixaDeTexto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358" y="2591396"/>
                <a:ext cx="2657394" cy="369332"/>
              </a:xfrm>
              <a:prstGeom prst="rect">
                <a:avLst/>
              </a:prstGeom>
              <a:blipFill>
                <a:blip r:embed="rId5"/>
                <a:stretch>
                  <a:fillRect l="-2294" r="-1147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16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45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Initializing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Gaussian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Splats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Roko 🌊🧊🏙️ on X: &quot;The Mimi saga and this &quot;coming apart at the tails&quot;  phenomenon are kind of different examples of the same thing. Height, IQ,  Income, Twitter Followers, and many o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77" y="1641720"/>
            <a:ext cx="5052123" cy="350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1043878" y="5312846"/>
                <a:ext cx="5052122" cy="7078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pt-BR" sz="2000" b="1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Parameters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: position (</a:t>
                </a:r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𝑝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),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covariance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 b="0" i="0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Σ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),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opacity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𝛼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), SH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coefficients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in color (</a:t>
                </a:r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𝑐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878" y="5312846"/>
                <a:ext cx="5052122" cy="707886"/>
              </a:xfrm>
              <a:prstGeom prst="rect">
                <a:avLst/>
              </a:prstGeom>
              <a:blipFill>
                <a:blip r:embed="rId3"/>
                <a:stretch>
                  <a:fillRect l="-1206" t="-3448" r="-1568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ixaDeTexto 28"/>
          <p:cNvSpPr txBox="1"/>
          <p:nvPr/>
        </p:nvSpPr>
        <p:spPr>
          <a:xfrm>
            <a:off x="9856294" y="2370329"/>
            <a:ext cx="1316792" cy="3477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SfM</a:t>
            </a:r>
            <a:endParaRPr lang="pt-BR" sz="2000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Random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4"/>
          <a:srcRect l="3392" t="32072" r="54223" b="13069"/>
          <a:stretch/>
        </p:blipFill>
        <p:spPr>
          <a:xfrm>
            <a:off x="6830082" y="1641720"/>
            <a:ext cx="2950526" cy="2232964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 rotWithShape="1">
          <a:blip r:embed="rId4"/>
          <a:srcRect l="48522" t="32072" r="9372" b="13069"/>
          <a:stretch/>
        </p:blipFill>
        <p:spPr>
          <a:xfrm>
            <a:off x="6830082" y="4021829"/>
            <a:ext cx="2950526" cy="2247738"/>
          </a:xfrm>
          <a:prstGeom prst="rect">
            <a:avLst/>
          </a:prstGeom>
        </p:spPr>
      </p:pic>
      <p:sp>
        <p:nvSpPr>
          <p:cNvPr id="30" name="Elipse 29"/>
          <p:cNvSpPr/>
          <p:nvPr/>
        </p:nvSpPr>
        <p:spPr>
          <a:xfrm>
            <a:off x="7014258" y="1727522"/>
            <a:ext cx="1701478" cy="1701478"/>
          </a:xfrm>
          <a:prstGeom prst="ellipse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lipse 33"/>
          <p:cNvSpPr/>
          <p:nvPr/>
        </p:nvSpPr>
        <p:spPr>
          <a:xfrm>
            <a:off x="7014258" y="4146726"/>
            <a:ext cx="1701478" cy="1701478"/>
          </a:xfrm>
          <a:prstGeom prst="ellipse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aixaDeTexto 34"/>
          <p:cNvSpPr txBox="1"/>
          <p:nvPr/>
        </p:nvSpPr>
        <p:spPr>
          <a:xfrm>
            <a:off x="408189" y="6384508"/>
            <a:ext cx="1141679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Kerbl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et al., “</a:t>
            </a:r>
            <a:r>
              <a:rPr lang="en-US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3D Gaussian Splatting for Real-Time Radiance Field Rendering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”, ACM Trans.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Graph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., </a:t>
            </a:r>
            <a:r>
              <a:rPr lang="pt-BR" sz="14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vol</a:t>
            </a:r>
            <a:r>
              <a:rPr lang="pt-BR" sz="14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42, nº4, 2023;</a:t>
            </a:r>
          </a:p>
        </p:txBody>
      </p:sp>
      <p:sp>
        <p:nvSpPr>
          <p:cNvPr id="1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17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8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Parameter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optimization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1043877" y="1503917"/>
            <a:ext cx="1008365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Principle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: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successive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iterations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rendering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comparing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results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training.</a:t>
            </a:r>
          </a:p>
          <a:p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order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do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that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, </a:t>
            </a:r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Adaptive</a:t>
            </a:r>
            <a:r>
              <a:rPr lang="pt-BR" sz="2000" b="1" i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Density</a:t>
            </a:r>
            <a:r>
              <a:rPr lang="pt-BR" sz="2000" b="1" i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b="1" i="1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Control</a:t>
            </a:r>
            <a:r>
              <a:rPr lang="pt-BR" sz="2000" b="1" i="1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used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</a:t>
            </a:r>
          </a:p>
        </p:txBody>
      </p:sp>
      <p:sp>
        <p:nvSpPr>
          <p:cNvPr id="25" name="Retângulo Arredondado 24"/>
          <p:cNvSpPr/>
          <p:nvPr/>
        </p:nvSpPr>
        <p:spPr>
          <a:xfrm>
            <a:off x="2150978" y="2640088"/>
            <a:ext cx="2374724" cy="1284790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aixaDeTexto 25"/>
          <p:cNvSpPr txBox="1"/>
          <p:nvPr/>
        </p:nvSpPr>
        <p:spPr>
          <a:xfrm>
            <a:off x="2150978" y="2771613"/>
            <a:ext cx="237472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Warm-up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cycles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</a:p>
          <a:p>
            <a:pPr algn="ctr"/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(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lower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definition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)</a:t>
            </a:r>
          </a:p>
        </p:txBody>
      </p:sp>
      <p:sp>
        <p:nvSpPr>
          <p:cNvPr id="28" name="Retângulo Arredondado 27"/>
          <p:cNvSpPr/>
          <p:nvPr/>
        </p:nvSpPr>
        <p:spPr>
          <a:xfrm>
            <a:off x="5567436" y="2640088"/>
            <a:ext cx="3243879" cy="1284790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ixaDeTexto 28"/>
          <p:cNvSpPr txBox="1"/>
          <p:nvPr/>
        </p:nvSpPr>
        <p:spPr>
          <a:xfrm>
            <a:off x="5567437" y="2771613"/>
            <a:ext cx="324387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Densify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in batches,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considering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transparency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thresholds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303" y="4056403"/>
            <a:ext cx="4366012" cy="2468711"/>
          </a:xfrm>
          <a:prstGeom prst="rect">
            <a:avLst/>
          </a:prstGeom>
          <a:ln>
            <a:noFill/>
          </a:ln>
        </p:spPr>
      </p:pic>
      <p:sp>
        <p:nvSpPr>
          <p:cNvPr id="30" name="Retângulo Arredondado 29"/>
          <p:cNvSpPr/>
          <p:nvPr/>
        </p:nvSpPr>
        <p:spPr>
          <a:xfrm>
            <a:off x="1400553" y="4621288"/>
            <a:ext cx="2374724" cy="1284790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aixaDeTexto 30"/>
          <p:cNvSpPr txBox="1"/>
          <p:nvPr/>
        </p:nvSpPr>
        <p:spPr>
          <a:xfrm>
            <a:off x="1400553" y="5060589"/>
            <a:ext cx="237472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Final render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9196750" y="3121597"/>
                <a:ext cx="2249753" cy="193899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Resetting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𝛼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values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close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to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zero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Periodically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remove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large</a:t>
                </a:r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 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Gaussians</a:t>
                </a:r>
                <a:endParaRPr lang="pt-BR" sz="2000" dirty="0">
                  <a:latin typeface="Artifakt Element Book" panose="020B0503050000020004" pitchFamily="34" charset="0"/>
                  <a:ea typeface="Artifakt Element Book" panose="020B0503050000020004" pitchFamily="34" charset="0"/>
                </a:endParaRPr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750" y="3121597"/>
                <a:ext cx="2249753" cy="1938992"/>
              </a:xfrm>
              <a:prstGeom prst="rect">
                <a:avLst/>
              </a:prstGeom>
              <a:blipFill>
                <a:blip r:embed="rId3"/>
                <a:stretch>
                  <a:fillRect l="-2439" t="-943"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Seta para a Direita 32"/>
          <p:cNvSpPr/>
          <p:nvPr/>
        </p:nvSpPr>
        <p:spPr>
          <a:xfrm>
            <a:off x="4634192" y="3069732"/>
            <a:ext cx="824753" cy="419423"/>
          </a:xfrm>
          <a:prstGeom prst="rightArrow">
            <a:avLst>
              <a:gd name="adj1" fmla="val 34889"/>
              <a:gd name="adj2" fmla="val 6888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eta para a Direita 33"/>
          <p:cNvSpPr/>
          <p:nvPr/>
        </p:nvSpPr>
        <p:spPr>
          <a:xfrm rot="10800000">
            <a:off x="3809439" y="5041276"/>
            <a:ext cx="824753" cy="419423"/>
          </a:xfrm>
          <a:prstGeom prst="rightArrow">
            <a:avLst>
              <a:gd name="adj1" fmla="val 34889"/>
              <a:gd name="adj2" fmla="val 6888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ector Angulado 37"/>
          <p:cNvCxnSpPr>
            <a:stCxn id="29" idx="3"/>
            <a:endCxn id="32" idx="0"/>
          </p:cNvCxnSpPr>
          <p:nvPr/>
        </p:nvCxnSpPr>
        <p:spPr>
          <a:xfrm flipV="1">
            <a:off x="8811316" y="3121597"/>
            <a:ext cx="1510311" cy="157848"/>
          </a:xfrm>
          <a:prstGeom prst="bentConnector4">
            <a:avLst>
              <a:gd name="adj1" fmla="val 12760"/>
              <a:gd name="adj2" fmla="val 466545"/>
            </a:avLst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do 38"/>
          <p:cNvCxnSpPr>
            <a:stCxn id="32" idx="2"/>
            <a:endCxn id="23" idx="3"/>
          </p:cNvCxnSpPr>
          <p:nvPr/>
        </p:nvCxnSpPr>
        <p:spPr>
          <a:xfrm rot="5400000">
            <a:off x="9451386" y="4420518"/>
            <a:ext cx="230170" cy="1510312"/>
          </a:xfrm>
          <a:prstGeom prst="bentConnector2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18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204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Rasterization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rasterization.mp4 [video-to-gif output image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30" y="1449725"/>
            <a:ext cx="8760752" cy="49279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0802470" y="1251170"/>
            <a:ext cx="1739154" cy="5325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4724400" y="1349782"/>
            <a:ext cx="3030071" cy="5325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29" b="98998" l="32125" r="90063">
                        <a14:foregroundMark x1="32125" y1="82405" x2="32125" y2="82405"/>
                        <a14:foregroundMark x1="64625" y1="50111" x2="64625" y2="50111"/>
                        <a14:foregroundMark x1="50750" y1="39644" x2="50750" y2="39644"/>
                        <a14:foregroundMark x1="87313" y1="66927" x2="87313" y2="66927"/>
                        <a14:foregroundMark x1="90063" y1="70156" x2="90063" y2="70156"/>
                        <a14:foregroundMark x1="56313" y1="93430" x2="56313" y2="93430"/>
                        <a14:foregroundMark x1="58250" y1="98998" x2="58250" y2="98998"/>
                        <a14:foregroundMark x1="50375" y1="38753" x2="50375" y2="38753"/>
                        <a14:foregroundMark x1="49875" y1="39310" x2="49875" y2="39310"/>
                        <a14:foregroundMark x1="60125" y1="8797" x2="60125" y2="8797"/>
                        <a14:foregroundMark x1="60500" y1="8129" x2="60500" y2="8129"/>
                        <a14:backgroundMark x1="73188" y1="78842" x2="73188" y2="78842"/>
                        <a14:backgroundMark x1="74875" y1="84744" x2="74875" y2="84744"/>
                        <a14:backgroundMark x1="69688" y1="78062" x2="69688" y2="78062"/>
                        <a14:backgroundMark x1="51563" y1="82071" x2="51563" y2="82071"/>
                        <a14:backgroundMark x1="36500" y1="83630" x2="36500" y2="83630"/>
                        <a14:backgroundMark x1="36063" y1="82405" x2="36063" y2="82405"/>
                        <a14:backgroundMark x1="60000" y1="98441" x2="60000" y2="98441"/>
                        <a14:backgroundMark x1="60000" y1="95880" x2="60000" y2="95880"/>
                        <a14:backgroundMark x1="50125" y1="27728" x2="50125" y2="27728"/>
                        <a14:backgroundMark x1="51812" y1="80178" x2="51812" y2="80178"/>
                        <a14:backgroundMark x1="51063" y1="76058" x2="51063" y2="76058"/>
                        <a14:backgroundMark x1="51688" y1="72272" x2="51688" y2="72272"/>
                        <a14:backgroundMark x1="36000" y1="68820" x2="36000" y2="68820"/>
                      </a14:backgroundRemoval>
                    </a14:imgEffect>
                    <a14:imgEffect>
                      <a14:artisticMosiaicBubbles trans="15000" pressure="0"/>
                    </a14:imgEffect>
                  </a14:imgLayer>
                </a14:imgProps>
              </a:ext>
            </a:extLst>
          </a:blip>
          <a:srcRect l="28501" t="5657" r="7490"/>
          <a:stretch/>
        </p:blipFill>
        <p:spPr>
          <a:xfrm>
            <a:off x="1133524" y="1349782"/>
            <a:ext cx="3277111" cy="2710893"/>
          </a:xfrm>
          <a:prstGeom prst="rect">
            <a:avLst/>
          </a:prstGeom>
          <a:ln w="38100">
            <a:noFill/>
          </a:ln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36D1-8791-4377-AF9F-F101CE02C9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5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Rasterization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29" b="98998" l="32125" r="90063">
                        <a14:foregroundMark x1="32125" y1="82405" x2="32125" y2="82405"/>
                        <a14:foregroundMark x1="64625" y1="50111" x2="64625" y2="50111"/>
                        <a14:foregroundMark x1="50750" y1="39644" x2="50750" y2="39644"/>
                        <a14:foregroundMark x1="87313" y1="66927" x2="87313" y2="66927"/>
                        <a14:foregroundMark x1="90063" y1="70156" x2="90063" y2="70156"/>
                        <a14:foregroundMark x1="56313" y1="93430" x2="56313" y2="93430"/>
                        <a14:foregroundMark x1="58250" y1="98998" x2="58250" y2="98998"/>
                        <a14:foregroundMark x1="50375" y1="38753" x2="50375" y2="38753"/>
                        <a14:foregroundMark x1="49875" y1="39310" x2="49875" y2="39310"/>
                        <a14:foregroundMark x1="60125" y1="8797" x2="60125" y2="8797"/>
                        <a14:foregroundMark x1="60500" y1="8129" x2="60500" y2="8129"/>
                        <a14:backgroundMark x1="73188" y1="78842" x2="73188" y2="78842"/>
                        <a14:backgroundMark x1="74875" y1="84744" x2="74875" y2="84744"/>
                        <a14:backgroundMark x1="69688" y1="78062" x2="69688" y2="78062"/>
                        <a14:backgroundMark x1="51563" y1="82071" x2="51563" y2="82071"/>
                        <a14:backgroundMark x1="36500" y1="83630" x2="36500" y2="83630"/>
                        <a14:backgroundMark x1="36063" y1="82405" x2="36063" y2="82405"/>
                        <a14:backgroundMark x1="60000" y1="98441" x2="60000" y2="98441"/>
                        <a14:backgroundMark x1="60000" y1="95880" x2="60000" y2="95880"/>
                        <a14:backgroundMark x1="50125" y1="27728" x2="50125" y2="27728"/>
                        <a14:backgroundMark x1="51812" y1="80178" x2="51812" y2="80178"/>
                        <a14:backgroundMark x1="51063" y1="76058" x2="51063" y2="76058"/>
                        <a14:backgroundMark x1="51688" y1="72272" x2="51688" y2="72272"/>
                        <a14:backgroundMark x1="36000" y1="68820" x2="36000" y2="68820"/>
                      </a14:backgroundRemoval>
                    </a14:imgEffect>
                    <a14:imgEffect>
                      <a14:artisticMosiaicBubbles trans="15000" pressure="0"/>
                    </a14:imgEffect>
                  </a14:imgLayer>
                </a14:imgProps>
              </a:ext>
            </a:extLst>
          </a:blip>
          <a:srcRect l="28501" t="5657" r="7490"/>
          <a:stretch/>
        </p:blipFill>
        <p:spPr>
          <a:xfrm>
            <a:off x="1064465" y="1349782"/>
            <a:ext cx="2599859" cy="2150656"/>
          </a:xfrm>
          <a:prstGeom prst="rect">
            <a:avLst/>
          </a:prstGeom>
          <a:ln w="38100">
            <a:noFill/>
          </a:ln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29" b="98998" l="32125" r="90063">
                        <a14:foregroundMark x1="32125" y1="82405" x2="32125" y2="82405"/>
                        <a14:foregroundMark x1="64625" y1="50111" x2="64625" y2="50111"/>
                        <a14:foregroundMark x1="50750" y1="39644" x2="50750" y2="39644"/>
                        <a14:foregroundMark x1="87313" y1="66927" x2="87313" y2="66927"/>
                        <a14:foregroundMark x1="90063" y1="70156" x2="90063" y2="70156"/>
                        <a14:foregroundMark x1="56313" y1="93430" x2="56313" y2="93430"/>
                        <a14:foregroundMark x1="58250" y1="98998" x2="58250" y2="98998"/>
                        <a14:foregroundMark x1="50375" y1="38753" x2="50375" y2="38753"/>
                        <a14:foregroundMark x1="49875" y1="39310" x2="49875" y2="39310"/>
                        <a14:foregroundMark x1="60125" y1="8797" x2="60125" y2="8797"/>
                        <a14:foregroundMark x1="60500" y1="8129" x2="60500" y2="8129"/>
                        <a14:backgroundMark x1="73188" y1="78842" x2="73188" y2="78842"/>
                        <a14:backgroundMark x1="74875" y1="84744" x2="74875" y2="84744"/>
                        <a14:backgroundMark x1="69688" y1="78062" x2="69688" y2="78062"/>
                        <a14:backgroundMark x1="51563" y1="82071" x2="51563" y2="82071"/>
                        <a14:backgroundMark x1="36500" y1="83630" x2="36500" y2="83630"/>
                        <a14:backgroundMark x1="36063" y1="82405" x2="36063" y2="82405"/>
                        <a14:backgroundMark x1="60000" y1="98441" x2="60000" y2="98441"/>
                        <a14:backgroundMark x1="60000" y1="95880" x2="60000" y2="95880"/>
                        <a14:backgroundMark x1="50125" y1="27728" x2="50125" y2="27728"/>
                        <a14:backgroundMark x1="51812" y1="80178" x2="51812" y2="80178"/>
                        <a14:backgroundMark x1="51063" y1="76058" x2="51063" y2="76058"/>
                        <a14:backgroundMark x1="51688" y1="72272" x2="51688" y2="72272"/>
                        <a14:backgroundMark x1="36000" y1="68820" x2="36000" y2="68820"/>
                      </a14:backgroundRemoval>
                    </a14:imgEffect>
                    <a14:imgEffect>
                      <a14:artisticMosiaicBubbles trans="15000" pressure="0"/>
                    </a14:imgEffect>
                  </a14:imgLayer>
                </a14:imgProps>
              </a:ext>
            </a:extLst>
          </a:blip>
          <a:srcRect l="27607" r="7489"/>
          <a:stretch/>
        </p:blipFill>
        <p:spPr>
          <a:xfrm>
            <a:off x="1043877" y="4477499"/>
            <a:ext cx="2620447" cy="10343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29" b="98998" l="32125" r="90063">
                        <a14:foregroundMark x1="32125" y1="82405" x2="32125" y2="82405"/>
                        <a14:foregroundMark x1="64625" y1="50111" x2="64625" y2="50111"/>
                        <a14:foregroundMark x1="50750" y1="39644" x2="50750" y2="39644"/>
                        <a14:foregroundMark x1="87313" y1="66927" x2="87313" y2="66927"/>
                        <a14:foregroundMark x1="90063" y1="70156" x2="90063" y2="70156"/>
                        <a14:foregroundMark x1="56313" y1="93430" x2="56313" y2="93430"/>
                        <a14:foregroundMark x1="58250" y1="98998" x2="58250" y2="98998"/>
                        <a14:foregroundMark x1="50375" y1="38753" x2="50375" y2="38753"/>
                        <a14:foregroundMark x1="49875" y1="39310" x2="49875" y2="39310"/>
                        <a14:foregroundMark x1="60125" y1="8797" x2="60125" y2="8797"/>
                        <a14:foregroundMark x1="60500" y1="8129" x2="60500" y2="8129"/>
                        <a14:backgroundMark x1="73188" y1="78842" x2="73188" y2="78842"/>
                        <a14:backgroundMark x1="74875" y1="84744" x2="74875" y2="84744"/>
                        <a14:backgroundMark x1="69688" y1="78062" x2="69688" y2="78062"/>
                        <a14:backgroundMark x1="51563" y1="82071" x2="51563" y2="82071"/>
                        <a14:backgroundMark x1="36500" y1="83630" x2="36500" y2="83630"/>
                        <a14:backgroundMark x1="36063" y1="82405" x2="36063" y2="82405"/>
                        <a14:backgroundMark x1="60000" y1="98441" x2="60000" y2="98441"/>
                        <a14:backgroundMark x1="60000" y1="95880" x2="60000" y2="95880"/>
                        <a14:backgroundMark x1="50125" y1="27728" x2="50125" y2="27728"/>
                        <a14:backgroundMark x1="51812" y1="80178" x2="51812" y2="80178"/>
                        <a14:backgroundMark x1="51063" y1="76058" x2="51063" y2="76058"/>
                        <a14:backgroundMark x1="51688" y1="72272" x2="51688" y2="72272"/>
                        <a14:backgroundMark x1="36000" y1="68820" x2="36000" y2="68820"/>
                      </a14:backgroundRemoval>
                    </a14:imgEffect>
                    <a14:imgEffect>
                      <a14:artisticLightScreen/>
                    </a14:imgEffect>
                  </a14:imgLayer>
                </a14:imgProps>
              </a:ext>
            </a:extLst>
          </a:blip>
          <a:srcRect l="27607" r="7489"/>
          <a:stretch/>
        </p:blipFill>
        <p:spPr>
          <a:xfrm>
            <a:off x="4724669" y="2340384"/>
            <a:ext cx="2815688" cy="25317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29" b="98998" l="32125" r="90063">
                        <a14:foregroundMark x1="32125" y1="82405" x2="32125" y2="82405"/>
                        <a14:foregroundMark x1="64625" y1="50111" x2="64625" y2="50111"/>
                        <a14:foregroundMark x1="50750" y1="39644" x2="50750" y2="39644"/>
                        <a14:foregroundMark x1="87313" y1="66927" x2="87313" y2="66927"/>
                        <a14:foregroundMark x1="90063" y1="70156" x2="90063" y2="70156"/>
                        <a14:foregroundMark x1="56313" y1="93430" x2="56313" y2="93430"/>
                        <a14:foregroundMark x1="58250" y1="98998" x2="58250" y2="98998"/>
                        <a14:foregroundMark x1="50375" y1="38753" x2="50375" y2="38753"/>
                        <a14:foregroundMark x1="49875" y1="39310" x2="49875" y2="39310"/>
                        <a14:foregroundMark x1="60125" y1="8797" x2="60125" y2="8797"/>
                        <a14:foregroundMark x1="60500" y1="8129" x2="60500" y2="8129"/>
                        <a14:backgroundMark x1="73188" y1="78842" x2="73188" y2="78842"/>
                        <a14:backgroundMark x1="74875" y1="84744" x2="74875" y2="84744"/>
                        <a14:backgroundMark x1="69688" y1="78062" x2="69688" y2="78062"/>
                        <a14:backgroundMark x1="51563" y1="82071" x2="51563" y2="82071"/>
                        <a14:backgroundMark x1="36500" y1="83630" x2="36500" y2="83630"/>
                        <a14:backgroundMark x1="36063" y1="82405" x2="36063" y2="82405"/>
                        <a14:backgroundMark x1="60000" y1="98441" x2="60000" y2="98441"/>
                        <a14:backgroundMark x1="60000" y1="95880" x2="60000" y2="95880"/>
                        <a14:backgroundMark x1="50125" y1="27728" x2="50125" y2="27728"/>
                        <a14:backgroundMark x1="51812" y1="80178" x2="51812" y2="80178"/>
                        <a14:backgroundMark x1="51063" y1="76058" x2="51063" y2="76058"/>
                        <a14:backgroundMark x1="51688" y1="72272" x2="51688" y2="72272"/>
                        <a14:backgroundMark x1="36000" y1="68820" x2="36000" y2="68820"/>
                      </a14:backgroundRemoval>
                    </a14:imgEffect>
                    <a14:imgEffect>
                      <a14:artisticBlur/>
                    </a14:imgEffect>
                    <a14:imgEffect>
                      <a14:colorTemperature colorTemp="6300"/>
                    </a14:imgEffect>
                    <a14:imgEffect>
                      <a14:saturation sat="248000"/>
                    </a14:imgEffect>
                  </a14:imgLayer>
                </a14:imgProps>
              </a:ext>
            </a:extLst>
          </a:blip>
          <a:srcRect l="27607" r="7489"/>
          <a:stretch/>
        </p:blipFill>
        <p:spPr>
          <a:xfrm>
            <a:off x="8332435" y="2340384"/>
            <a:ext cx="2815688" cy="25317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cxnSp>
        <p:nvCxnSpPr>
          <p:cNvPr id="4" name="Conector reto 3"/>
          <p:cNvCxnSpPr/>
          <p:nvPr/>
        </p:nvCxnSpPr>
        <p:spPr>
          <a:xfrm>
            <a:off x="4892040" y="2340384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5074920" y="2340383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5267960" y="2340383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5461000" y="2340383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5659120" y="2340382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847080" y="2340381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6019800" y="2340380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6233160" y="2340380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6441440" y="2340379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6639560" y="2340379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6832600" y="2340379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7035800" y="2340379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7233920" y="2340379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>
            <a:off x="7406640" y="2340379"/>
            <a:ext cx="0" cy="25317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1150620" y="3277644"/>
            <a:ext cx="0" cy="2143986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3615690" y="2874008"/>
            <a:ext cx="0" cy="235712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>
            <a:off x="1969770" y="2509292"/>
            <a:ext cx="0" cy="254276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>
            <a:off x="2659380" y="2428445"/>
            <a:ext cx="7620" cy="2581705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>
            <a:off x="1859280" y="2623592"/>
            <a:ext cx="3810" cy="248561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/>
          <p:nvPr/>
        </p:nvCxnSpPr>
        <p:spPr>
          <a:xfrm>
            <a:off x="2479548" y="1668300"/>
            <a:ext cx="0" cy="3001236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2375916" y="1416360"/>
            <a:ext cx="0" cy="314954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2297430" y="3493911"/>
            <a:ext cx="0" cy="201791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2180590" y="3493911"/>
            <a:ext cx="0" cy="201791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2866390" y="2539915"/>
            <a:ext cx="0" cy="2512145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>
            <a:off x="3084830" y="2398943"/>
            <a:ext cx="0" cy="2611207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>
            <a:off x="3338830" y="2651626"/>
            <a:ext cx="0" cy="245758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>
            <a:off x="1692910" y="2547994"/>
            <a:ext cx="0" cy="2504066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1545590" y="2874008"/>
            <a:ext cx="0" cy="235712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>
            <a:off x="1347470" y="3034150"/>
            <a:ext cx="0" cy="226937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ixaDeTexto 70"/>
          <p:cNvSpPr txBox="1"/>
          <p:nvPr/>
        </p:nvSpPr>
        <p:spPr>
          <a:xfrm>
            <a:off x="1043877" y="5849206"/>
            <a:ext cx="262044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Projection</a:t>
            </a: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72" name="CaixaDeTexto 71"/>
          <p:cNvSpPr txBox="1"/>
          <p:nvPr/>
        </p:nvSpPr>
        <p:spPr>
          <a:xfrm>
            <a:off x="4748743" y="5233653"/>
            <a:ext cx="284606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Calculate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contributions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from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gaussians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pixels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CaixaDeTexto 72"/>
              <p:cNvSpPr txBox="1"/>
              <p:nvPr/>
            </p:nvSpPr>
            <p:spPr>
              <a:xfrm>
                <a:off x="8332435" y="5231130"/>
                <a:ext cx="2846063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 panose="02040503050406030204" pitchFamily="18" charset="0"/>
                        <a:ea typeface="Artifakt Element Book" panose="020B0503050000020004" pitchFamily="34" charset="0"/>
                      </a:rPr>
                      <m:t>𝛼</m:t>
                    </m:r>
                  </m:oMath>
                </a14:m>
                <a:r>
                  <a:rPr lang="pt-BR" sz="2000" dirty="0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-</a:t>
                </a:r>
                <a:r>
                  <a:rPr lang="pt-BR" sz="2000" dirty="0" err="1">
                    <a:latin typeface="Artifakt Element Book" panose="020B0503050000020004" pitchFamily="34" charset="0"/>
                    <a:ea typeface="Artifakt Element Book" panose="020B0503050000020004" pitchFamily="34" charset="0"/>
                  </a:rPr>
                  <a:t>blending</a:t>
                </a:r>
                <a:endParaRPr lang="pt-BR" sz="2000" dirty="0">
                  <a:latin typeface="Artifakt Element Book" panose="020B0503050000020004" pitchFamily="34" charset="0"/>
                  <a:ea typeface="Artifakt Element Book" panose="020B0503050000020004" pitchFamily="34" charset="0"/>
                </a:endParaRPr>
              </a:p>
            </p:txBody>
          </p:sp>
        </mc:Choice>
        <mc:Fallback xmlns="">
          <p:sp>
            <p:nvSpPr>
              <p:cNvPr id="73" name="CaixaDeTexto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435" y="5231130"/>
                <a:ext cx="2846063" cy="400110"/>
              </a:xfrm>
              <a:prstGeom prst="rect">
                <a:avLst/>
              </a:prstGeom>
              <a:blipFill>
                <a:blip r:embed="rId6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Seta para a Direita 73"/>
          <p:cNvSpPr/>
          <p:nvPr/>
        </p:nvSpPr>
        <p:spPr>
          <a:xfrm>
            <a:off x="3938949" y="3418565"/>
            <a:ext cx="521535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Seta para a Direita 74"/>
          <p:cNvSpPr/>
          <p:nvPr/>
        </p:nvSpPr>
        <p:spPr>
          <a:xfrm>
            <a:off x="7677184" y="3418565"/>
            <a:ext cx="521535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20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549030" y="1773140"/>
            <a:ext cx="3078465" cy="4476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tângulo 47"/>
          <p:cNvSpPr/>
          <p:nvPr/>
        </p:nvSpPr>
        <p:spPr>
          <a:xfrm>
            <a:off x="8254543" y="1715180"/>
            <a:ext cx="3078465" cy="4476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8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3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Gaussian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Splatting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-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Results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21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911" y="1410058"/>
            <a:ext cx="7531204" cy="547483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8263" t="16592" r="10262" b="6845"/>
          <a:stretch/>
        </p:blipFill>
        <p:spPr>
          <a:xfrm>
            <a:off x="13064891" y="2090180"/>
            <a:ext cx="6611954" cy="316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16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Gaussian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Splatting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-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Results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22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77" y="2336886"/>
            <a:ext cx="3201172" cy="2327104"/>
          </a:xfrm>
          <a:prstGeom prst="rect">
            <a:avLst/>
          </a:prstGeom>
        </p:spPr>
      </p:pic>
      <p:cxnSp>
        <p:nvCxnSpPr>
          <p:cNvPr id="3" name="Conector reto 2"/>
          <p:cNvCxnSpPr/>
          <p:nvPr/>
        </p:nvCxnSpPr>
        <p:spPr>
          <a:xfrm>
            <a:off x="4426262" y="1675938"/>
            <a:ext cx="0" cy="4419600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8263" t="16592" r="10262" b="6845"/>
          <a:stretch/>
        </p:blipFill>
        <p:spPr>
          <a:xfrm>
            <a:off x="4682891" y="2090180"/>
            <a:ext cx="6611954" cy="316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44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Challenges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23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043876" y="1610582"/>
            <a:ext cx="10104247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The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deployment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process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was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long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difficult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.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Only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after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weeks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trying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were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able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process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data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produce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a .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ply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file;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Our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initial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GPU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wasn’t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suficiente for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our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project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Not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all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splats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generated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were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useable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,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since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some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resulted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in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sparse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points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far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from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our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target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(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person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);</a:t>
            </a:r>
          </a:p>
        </p:txBody>
      </p:sp>
      <p:pic>
        <p:nvPicPr>
          <p:cNvPr id="1026" name="Picture 2" descr="Cartes graphiques GeForce séri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61" y="2632811"/>
            <a:ext cx="2644215" cy="139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tes graphiques 3090 et 3090 Ti | NVI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299" y="2274508"/>
            <a:ext cx="2763372" cy="184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eta para a Direita 14"/>
          <p:cNvSpPr/>
          <p:nvPr/>
        </p:nvSpPr>
        <p:spPr>
          <a:xfrm>
            <a:off x="5438641" y="3026634"/>
            <a:ext cx="1355893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ângulo Arredondado 1"/>
          <p:cNvSpPr/>
          <p:nvPr/>
        </p:nvSpPr>
        <p:spPr>
          <a:xfrm>
            <a:off x="818725" y="5163670"/>
            <a:ext cx="1945341" cy="8695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ângulo Arredondado 10"/>
          <p:cNvSpPr/>
          <p:nvPr/>
        </p:nvSpPr>
        <p:spPr>
          <a:xfrm>
            <a:off x="3687756" y="5163670"/>
            <a:ext cx="1945341" cy="8695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tângulo Arredondado 11"/>
          <p:cNvSpPr/>
          <p:nvPr/>
        </p:nvSpPr>
        <p:spPr>
          <a:xfrm>
            <a:off x="6556787" y="5163670"/>
            <a:ext cx="1945341" cy="8695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tângulo Arredondado 12"/>
          <p:cNvSpPr/>
          <p:nvPr/>
        </p:nvSpPr>
        <p:spPr>
          <a:xfrm>
            <a:off x="9425818" y="5163670"/>
            <a:ext cx="1945341" cy="8695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ixaDeTexto 15"/>
          <p:cNvSpPr txBox="1"/>
          <p:nvPr/>
        </p:nvSpPr>
        <p:spPr>
          <a:xfrm>
            <a:off x="818725" y="5398403"/>
            <a:ext cx="19453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Reading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687755" y="5398403"/>
            <a:ext cx="19453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NerfFacto</a:t>
            </a:r>
            <a:endParaRPr lang="pt-BR" sz="2000" dirty="0">
              <a:solidFill>
                <a:schemeClr val="bg1"/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6556786" y="5398403"/>
            <a:ext cx="19453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GSplat</a:t>
            </a:r>
            <a:endParaRPr lang="pt-BR" sz="2000" dirty="0">
              <a:solidFill>
                <a:schemeClr val="bg1"/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9425817" y="5090627"/>
            <a:ext cx="194534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 err="1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SplatFacto</a:t>
            </a:r>
            <a:r>
              <a:rPr lang="pt-BR" sz="20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/</a:t>
            </a:r>
          </a:p>
          <a:p>
            <a:pPr algn="ctr"/>
            <a:r>
              <a:rPr lang="pt-BR" sz="2000" dirty="0" err="1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Colmap</a:t>
            </a:r>
            <a:r>
              <a:rPr lang="pt-BR" sz="20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adaptation</a:t>
            </a:r>
            <a:endParaRPr lang="pt-BR" sz="2000" dirty="0">
              <a:solidFill>
                <a:schemeClr val="bg1"/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20" name="Seta para a Direita 19"/>
          <p:cNvSpPr/>
          <p:nvPr/>
        </p:nvSpPr>
        <p:spPr>
          <a:xfrm>
            <a:off x="2764065" y="5374540"/>
            <a:ext cx="923689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Seta para a Direita 21"/>
          <p:cNvSpPr/>
          <p:nvPr/>
        </p:nvSpPr>
        <p:spPr>
          <a:xfrm>
            <a:off x="5633096" y="5374540"/>
            <a:ext cx="923689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Seta para a Direita 22"/>
          <p:cNvSpPr/>
          <p:nvPr/>
        </p:nvSpPr>
        <p:spPr>
          <a:xfrm>
            <a:off x="8502127" y="5374540"/>
            <a:ext cx="923689" cy="44783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18725" y="6057109"/>
            <a:ext cx="1945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Week 1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3687754" y="6057109"/>
            <a:ext cx="1945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Week 2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6556787" y="6057109"/>
            <a:ext cx="1945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Week 3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9425818" y="6059296"/>
            <a:ext cx="1945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Week 4</a:t>
            </a:r>
          </a:p>
        </p:txBody>
      </p:sp>
    </p:spTree>
    <p:extLst>
      <p:ext uri="{BB962C8B-B14F-4D97-AF65-F5344CB8AC3E}">
        <p14:creationId xmlns:p14="http://schemas.microsoft.com/office/powerpoint/2010/main" val="1562330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Conclusion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,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next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steps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and</a:t>
            </a:r>
            <a:r>
              <a:rPr lang="pt-BR" sz="3200" dirty="0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feeback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24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64465" y="1472625"/>
            <a:ext cx="518928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Conclusion</a:t>
            </a:r>
            <a:endParaRPr lang="pt-BR" sz="2000" b="1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64465" y="3206115"/>
            <a:ext cx="518928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Next </a:t>
            </a:r>
            <a:r>
              <a:rPr lang="pt-BR" sz="2000" b="1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steps</a:t>
            </a:r>
            <a:endParaRPr lang="pt-BR" sz="2000" b="1" dirty="0"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043872" y="4704304"/>
            <a:ext cx="518928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b="1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Feedback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043876" y="2013836"/>
            <a:ext cx="1010424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Understood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discussed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some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literature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3D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processing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Implemented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one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SOTA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algorithms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3DGS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with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our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own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dataset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Created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a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code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process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sequential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photos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make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4DGS;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043872" y="3660185"/>
            <a:ext cx="1010424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Build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processed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objects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correct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dimensions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proportions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Reproduce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videos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with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higher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number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images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higher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FPS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Goal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: 30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fps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for 10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seconds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043872" y="5168907"/>
            <a:ext cx="1010424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Challenging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project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!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Difficult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deploy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our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machines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and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combine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with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the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images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our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dataset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Very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interesting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to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learn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details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of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a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field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different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from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</a:t>
            </a:r>
            <a:r>
              <a:rPr lang="pt-BR" sz="2000" dirty="0" err="1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ours</a:t>
            </a:r>
            <a:r>
              <a:rPr lang="pt-BR" sz="2000" dirty="0">
                <a:latin typeface="Artifakt Element Book" panose="020B0503050000020004" pitchFamily="34" charset="0"/>
                <a:ea typeface="Artifakt Element Book" panose="020B05030500000200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05972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Arredondado 10"/>
          <p:cNvSpPr/>
          <p:nvPr/>
        </p:nvSpPr>
        <p:spPr>
          <a:xfrm>
            <a:off x="-1233056" y="868219"/>
            <a:ext cx="6691086" cy="2748950"/>
          </a:xfrm>
          <a:prstGeom prst="roundRect">
            <a:avLst>
              <a:gd name="adj" fmla="val 35151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ângulo Arredondado 9"/>
          <p:cNvSpPr/>
          <p:nvPr/>
        </p:nvSpPr>
        <p:spPr>
          <a:xfrm>
            <a:off x="7158181" y="3276570"/>
            <a:ext cx="6691086" cy="1329191"/>
          </a:xfrm>
          <a:prstGeom prst="roundRect">
            <a:avLst>
              <a:gd name="adj" fmla="val 35151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ângulo Arredondado 8"/>
          <p:cNvSpPr/>
          <p:nvPr/>
        </p:nvSpPr>
        <p:spPr>
          <a:xfrm>
            <a:off x="1367971" y="2297714"/>
            <a:ext cx="9456057" cy="1579449"/>
          </a:xfrm>
          <a:prstGeom prst="roundRect">
            <a:avLst>
              <a:gd name="adj" fmla="val 351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/>
          <p:cNvSpPr txBox="1"/>
          <p:nvPr/>
        </p:nvSpPr>
        <p:spPr>
          <a:xfrm>
            <a:off x="1076325" y="2425720"/>
            <a:ext cx="10039351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8000" dirty="0" err="1">
                <a:solidFill>
                  <a:schemeClr val="accent1">
                    <a:lumMod val="50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Thank</a:t>
            </a:r>
            <a:r>
              <a:rPr lang="pt-BR" sz="8000" dirty="0">
                <a:solidFill>
                  <a:schemeClr val="accent1">
                    <a:lumMod val="50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 </a:t>
            </a:r>
            <a:r>
              <a:rPr lang="pt-BR" sz="8000" dirty="0" err="1">
                <a:solidFill>
                  <a:schemeClr val="accent1">
                    <a:lumMod val="50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you</a:t>
            </a:r>
            <a:r>
              <a:rPr lang="pt-BR" sz="8000" dirty="0">
                <a:solidFill>
                  <a:schemeClr val="accent1">
                    <a:lumMod val="50000"/>
                  </a:schemeClr>
                </a:solidFill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!</a:t>
            </a:r>
            <a:endParaRPr lang="en-US" sz="8000" dirty="0">
              <a:solidFill>
                <a:schemeClr val="accent1">
                  <a:lumMod val="50000"/>
                </a:schemeClr>
              </a:solidFill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367970" y="5056501"/>
            <a:ext cx="945605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IMA4202 – Computer Vision &amp; </a:t>
            </a:r>
            <a:r>
              <a:rPr lang="pt-BR" sz="2000" dirty="0" err="1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Deep</a:t>
            </a:r>
            <a:r>
              <a:rPr lang="pt-BR" sz="20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Learning, </a:t>
            </a:r>
            <a:r>
              <a:rPr lang="pt-BR" sz="2000" dirty="0" err="1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Part</a:t>
            </a:r>
            <a:r>
              <a:rPr lang="pt-BR" sz="2000" dirty="0">
                <a:solidFill>
                  <a:schemeClr val="bg1"/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10308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Appendix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26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52" y="1315647"/>
            <a:ext cx="9446672" cy="531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05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Appendix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27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338" y="1228011"/>
            <a:ext cx="813435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30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043877" y="514645"/>
            <a:ext cx="101042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dirty="0" err="1">
                <a:latin typeface="Artifakt Element Black" panose="020B0A03050000020004" pitchFamily="34" charset="0"/>
                <a:ea typeface="Artifakt Element Black" panose="020B0A03050000020004" pitchFamily="34" charset="0"/>
              </a:rPr>
              <a:t>Appendix</a:t>
            </a:r>
            <a:endParaRPr lang="pt-BR" sz="3200" dirty="0">
              <a:latin typeface="Artifakt Element Black" panose="020B0A03050000020004" pitchFamily="34" charset="0"/>
              <a:ea typeface="Artifakt Element Black" panose="020B0A03050000020004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>
            <a:off x="1064465" y="1118185"/>
            <a:ext cx="1010424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0678886" y="624469"/>
            <a:ext cx="489825" cy="365125"/>
          </a:xfrm>
        </p:spPr>
        <p:txBody>
          <a:bodyPr/>
          <a:lstStyle/>
          <a:p>
            <a:pPr algn="ctr"/>
            <a:fld id="{763D36D1-8791-4377-AF9F-F101CE02C987}" type="slidenum">
              <a:rPr lang="en-US" sz="1800" b="1" smtClean="0">
                <a:solidFill>
                  <a:schemeClr val="accent2">
                    <a:lumMod val="75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pPr algn="ctr"/>
              <a:t>28</a:t>
            </a:fld>
            <a:endParaRPr lang="en-US" sz="1800" b="1" dirty="0">
              <a:solidFill>
                <a:schemeClr val="accent2">
                  <a:lumMod val="75000"/>
                </a:schemeClr>
              </a:solidFill>
              <a:latin typeface="Artifakt Element Book" panose="020B0503050000020004" pitchFamily="34" charset="0"/>
              <a:ea typeface="Artifakt Element Book" panose="020B05030500000200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817" y="1567318"/>
            <a:ext cx="5037069" cy="493659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807" y="1567588"/>
            <a:ext cx="4260010" cy="4936325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874466" y="3238828"/>
            <a:ext cx="64051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Artifakt Element Book" panose="020B0503050000020004" pitchFamily="34" charset="0"/>
                <a:ea typeface="Artifakt Element Book" panose="020B0503050000020004" pitchFamily="34" charset="0"/>
              </a:rPr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36870377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5244</TotalTime>
  <Words>793</Words>
  <Application>Microsoft Office PowerPoint</Application>
  <PresentationFormat>Widescreen</PresentationFormat>
  <Paragraphs>175</Paragraphs>
  <Slides>28</Slides>
  <Notes>0</Notes>
  <HiddenSlides>2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5" baseType="lpstr">
      <vt:lpstr>Arial</vt:lpstr>
      <vt:lpstr>Artifakt Element Black</vt:lpstr>
      <vt:lpstr>Artifakt Element Book</vt:lpstr>
      <vt:lpstr>Calibri</vt:lpstr>
      <vt:lpstr>Calibri Light</vt:lpstr>
      <vt:lpstr>Cambria Math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Álvaro Ribas</dc:creator>
  <cp:lastModifiedBy>Álvaro Ribas</cp:lastModifiedBy>
  <cp:revision>99</cp:revision>
  <dcterms:created xsi:type="dcterms:W3CDTF">2025-01-13T16:27:57Z</dcterms:created>
  <dcterms:modified xsi:type="dcterms:W3CDTF">2025-01-30T10:02:38Z</dcterms:modified>
</cp:coreProperties>
</file>